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4"/>
    <p:sldMasterId id="2147483672" r:id="rId5"/>
    <p:sldMasterId id="2147483673" r:id="rId6"/>
    <p:sldMasterId id="2147483674" r:id="rId7"/>
    <p:sldMasterId id="2147483675" r:id="rId8"/>
    <p:sldMasterId id="2147483676" r:id="rId9"/>
    <p:sldMasterId id="2147483677"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19" r:id="rId75"/>
    <p:sldId id="320" r:id="rId76"/>
    <p:sldId id="321" r:id="rId77"/>
    <p:sldId id="322" r:id="rId78"/>
    <p:sldId id="323" r:id="rId79"/>
    <p:sldId id="324" r:id="rId80"/>
    <p:sldId id="325" r:id="rId81"/>
    <p:sldId id="326" r:id="rId82"/>
    <p:sldId id="327" r:id="rId83"/>
    <p:sldId id="328" r:id="rId84"/>
    <p:sldId id="329" r:id="rId85"/>
    <p:sldId id="330" r:id="rId86"/>
    <p:sldId id="331" r:id="rId87"/>
    <p:sldId id="332" r:id="rId88"/>
    <p:sldId id="333" r:id="rId89"/>
    <p:sldId id="334" r:id="rId90"/>
    <p:sldId id="335" r:id="rId91"/>
    <p:sldId id="336" r:id="rId92"/>
    <p:sldId id="337" r:id="rId93"/>
    <p:sldId id="338" r:id="rId94"/>
    <p:sldId id="339" r:id="rId95"/>
    <p:sldId id="340" r:id="rId96"/>
    <p:sldId id="341" r:id="rId97"/>
    <p:sldId id="342" r:id="rId98"/>
    <p:sldId id="343" r:id="rId99"/>
    <p:sldId id="344" r:id="rId100"/>
    <p:sldId id="345" r:id="rId101"/>
    <p:sldId id="346" r:id="rId102"/>
    <p:sldId id="347" r:id="rId103"/>
    <p:sldId id="348" r:id="rId104"/>
    <p:sldId id="349" r:id="rId105"/>
    <p:sldId id="350" r:id="rId106"/>
    <p:sldId id="351" r:id="rId107"/>
    <p:sldId id="352" r:id="rId108"/>
    <p:sldId id="353" r:id="rId109"/>
    <p:sldId id="354" r:id="rId110"/>
    <p:sldId id="355" r:id="rId111"/>
    <p:sldId id="356" r:id="rId112"/>
    <p:sldId id="357" r:id="rId113"/>
    <p:sldId id="358" r:id="rId114"/>
    <p:sldId id="359" r:id="rId115"/>
    <p:sldId id="360" r:id="rId116"/>
    <p:sldId id="361" r:id="rId117"/>
    <p:sldId id="362" r:id="rId118"/>
    <p:sldId id="363" r:id="rId119"/>
    <p:sldId id="364" r:id="rId120"/>
    <p:sldId id="365" r:id="rId121"/>
    <p:sldId id="366" r:id="rId122"/>
    <p:sldId id="367" r:id="rId123"/>
    <p:sldId id="368" r:id="rId124"/>
    <p:sldId id="369" r:id="rId125"/>
    <p:sldId id="370" r:id="rId126"/>
    <p:sldId id="371" r:id="rId127"/>
    <p:sldId id="372" r:id="rId128"/>
    <p:sldId id="373" r:id="rId129"/>
    <p:sldId id="374" r:id="rId130"/>
    <p:sldId id="375" r:id="rId131"/>
    <p:sldId id="376" r:id="rId132"/>
    <p:sldId id="377" r:id="rId133"/>
    <p:sldId id="378" r:id="rId134"/>
    <p:sldId id="379" r:id="rId135"/>
    <p:sldId id="380" r:id="rId136"/>
    <p:sldId id="381" r:id="rId137"/>
    <p:sldId id="382" r:id="rId138"/>
    <p:sldId id="383" r:id="rId139"/>
    <p:sldId id="384" r:id="rId140"/>
  </p:sldIdLst>
  <p:sldSz cy="8229600" cx="14630400"/>
  <p:notesSz cx="14630400" cy="82296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AB99CFA-666B-41DC-912A-D035A717E7E8}">
  <a:tblStyle styleId="{FAB99CFA-666B-41DC-912A-D035A717E7E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29.xml"/><Relationship Id="rId42" Type="http://schemas.openxmlformats.org/officeDocument/2006/relationships/slide" Target="slides/slide31.xml"/><Relationship Id="rId41" Type="http://schemas.openxmlformats.org/officeDocument/2006/relationships/slide" Target="slides/slide30.xml"/><Relationship Id="rId44" Type="http://schemas.openxmlformats.org/officeDocument/2006/relationships/slide" Target="slides/slide33.xml"/><Relationship Id="rId43" Type="http://schemas.openxmlformats.org/officeDocument/2006/relationships/slide" Target="slides/slide32.xml"/><Relationship Id="rId46" Type="http://schemas.openxmlformats.org/officeDocument/2006/relationships/slide" Target="slides/slide35.xml"/><Relationship Id="rId45" Type="http://schemas.openxmlformats.org/officeDocument/2006/relationships/slide" Target="slides/slide34.xml"/><Relationship Id="rId107" Type="http://schemas.openxmlformats.org/officeDocument/2006/relationships/slide" Target="slides/slide96.xml"/><Relationship Id="rId106" Type="http://schemas.openxmlformats.org/officeDocument/2006/relationships/slide" Target="slides/slide95.xml"/><Relationship Id="rId105" Type="http://schemas.openxmlformats.org/officeDocument/2006/relationships/slide" Target="slides/slide94.xml"/><Relationship Id="rId104" Type="http://schemas.openxmlformats.org/officeDocument/2006/relationships/slide" Target="slides/slide93.xml"/><Relationship Id="rId109" Type="http://schemas.openxmlformats.org/officeDocument/2006/relationships/slide" Target="slides/slide98.xml"/><Relationship Id="rId108" Type="http://schemas.openxmlformats.org/officeDocument/2006/relationships/slide" Target="slides/slide97.xml"/><Relationship Id="rId48" Type="http://schemas.openxmlformats.org/officeDocument/2006/relationships/slide" Target="slides/slide37.xml"/><Relationship Id="rId47" Type="http://schemas.openxmlformats.org/officeDocument/2006/relationships/slide" Target="slides/slide36.xml"/><Relationship Id="rId49" Type="http://schemas.openxmlformats.org/officeDocument/2006/relationships/slide" Target="slides/slide38.xml"/><Relationship Id="rId103" Type="http://schemas.openxmlformats.org/officeDocument/2006/relationships/slide" Target="slides/slide92.xml"/><Relationship Id="rId102" Type="http://schemas.openxmlformats.org/officeDocument/2006/relationships/slide" Target="slides/slide91.xml"/><Relationship Id="rId101" Type="http://schemas.openxmlformats.org/officeDocument/2006/relationships/slide" Target="slides/slide90.xml"/><Relationship Id="rId100" Type="http://schemas.openxmlformats.org/officeDocument/2006/relationships/slide" Target="slides/slide89.xml"/><Relationship Id="rId31" Type="http://schemas.openxmlformats.org/officeDocument/2006/relationships/slide" Target="slides/slide20.xml"/><Relationship Id="rId30" Type="http://schemas.openxmlformats.org/officeDocument/2006/relationships/slide" Target="slides/slide19.xml"/><Relationship Id="rId33" Type="http://schemas.openxmlformats.org/officeDocument/2006/relationships/slide" Target="slides/slide22.xml"/><Relationship Id="rId32" Type="http://schemas.openxmlformats.org/officeDocument/2006/relationships/slide" Target="slides/slide21.xml"/><Relationship Id="rId35" Type="http://schemas.openxmlformats.org/officeDocument/2006/relationships/slide" Target="slides/slide24.xml"/><Relationship Id="rId34" Type="http://schemas.openxmlformats.org/officeDocument/2006/relationships/slide" Target="slides/slide23.xml"/><Relationship Id="rId37" Type="http://schemas.openxmlformats.org/officeDocument/2006/relationships/slide" Target="slides/slide26.xml"/><Relationship Id="rId36" Type="http://schemas.openxmlformats.org/officeDocument/2006/relationships/slide" Target="slides/slide25.xml"/><Relationship Id="rId39" Type="http://schemas.openxmlformats.org/officeDocument/2006/relationships/slide" Target="slides/slide28.xml"/><Relationship Id="rId38" Type="http://schemas.openxmlformats.org/officeDocument/2006/relationships/slide" Target="slides/slide27.xml"/><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129" Type="http://schemas.openxmlformats.org/officeDocument/2006/relationships/slide" Target="slides/slide118.xml"/><Relationship Id="rId128" Type="http://schemas.openxmlformats.org/officeDocument/2006/relationships/slide" Target="slides/slide117.xml"/><Relationship Id="rId127" Type="http://schemas.openxmlformats.org/officeDocument/2006/relationships/slide" Target="slides/slide116.xml"/><Relationship Id="rId126" Type="http://schemas.openxmlformats.org/officeDocument/2006/relationships/slide" Target="slides/slide115.xml"/><Relationship Id="rId26" Type="http://schemas.openxmlformats.org/officeDocument/2006/relationships/slide" Target="slides/slide15.xml"/><Relationship Id="rId121" Type="http://schemas.openxmlformats.org/officeDocument/2006/relationships/slide" Target="slides/slide110.xml"/><Relationship Id="rId25" Type="http://schemas.openxmlformats.org/officeDocument/2006/relationships/slide" Target="slides/slide14.xml"/><Relationship Id="rId120" Type="http://schemas.openxmlformats.org/officeDocument/2006/relationships/slide" Target="slides/slide109.xml"/><Relationship Id="rId28" Type="http://schemas.openxmlformats.org/officeDocument/2006/relationships/slide" Target="slides/slide17.xml"/><Relationship Id="rId27" Type="http://schemas.openxmlformats.org/officeDocument/2006/relationships/slide" Target="slides/slide16.xml"/><Relationship Id="rId125" Type="http://schemas.openxmlformats.org/officeDocument/2006/relationships/slide" Target="slides/slide114.xml"/><Relationship Id="rId29" Type="http://schemas.openxmlformats.org/officeDocument/2006/relationships/slide" Target="slides/slide18.xml"/><Relationship Id="rId124" Type="http://schemas.openxmlformats.org/officeDocument/2006/relationships/slide" Target="slides/slide113.xml"/><Relationship Id="rId123" Type="http://schemas.openxmlformats.org/officeDocument/2006/relationships/slide" Target="slides/slide112.xml"/><Relationship Id="rId122" Type="http://schemas.openxmlformats.org/officeDocument/2006/relationships/slide" Target="slides/slide111.xml"/><Relationship Id="rId95" Type="http://schemas.openxmlformats.org/officeDocument/2006/relationships/slide" Target="slides/slide84.xml"/><Relationship Id="rId94" Type="http://schemas.openxmlformats.org/officeDocument/2006/relationships/slide" Target="slides/slide83.xml"/><Relationship Id="rId97" Type="http://schemas.openxmlformats.org/officeDocument/2006/relationships/slide" Target="slides/slide86.xml"/><Relationship Id="rId96" Type="http://schemas.openxmlformats.org/officeDocument/2006/relationships/slide" Target="slides/slide85.xml"/><Relationship Id="rId11" Type="http://schemas.openxmlformats.org/officeDocument/2006/relationships/notesMaster" Target="notesMasters/notesMaster1.xml"/><Relationship Id="rId99" Type="http://schemas.openxmlformats.org/officeDocument/2006/relationships/slide" Target="slides/slide88.xml"/><Relationship Id="rId10" Type="http://schemas.openxmlformats.org/officeDocument/2006/relationships/slideMaster" Target="slideMasters/slideMaster7.xml"/><Relationship Id="rId98" Type="http://schemas.openxmlformats.org/officeDocument/2006/relationships/slide" Target="slides/slide87.xml"/><Relationship Id="rId13" Type="http://schemas.openxmlformats.org/officeDocument/2006/relationships/slide" Target="slides/slide2.xml"/><Relationship Id="rId12" Type="http://schemas.openxmlformats.org/officeDocument/2006/relationships/slide" Target="slides/slide1.xml"/><Relationship Id="rId91" Type="http://schemas.openxmlformats.org/officeDocument/2006/relationships/slide" Target="slides/slide80.xml"/><Relationship Id="rId90" Type="http://schemas.openxmlformats.org/officeDocument/2006/relationships/slide" Target="slides/slide79.xml"/><Relationship Id="rId93" Type="http://schemas.openxmlformats.org/officeDocument/2006/relationships/slide" Target="slides/slide82.xml"/><Relationship Id="rId92" Type="http://schemas.openxmlformats.org/officeDocument/2006/relationships/slide" Target="slides/slide81.xml"/><Relationship Id="rId118" Type="http://schemas.openxmlformats.org/officeDocument/2006/relationships/slide" Target="slides/slide107.xml"/><Relationship Id="rId117" Type="http://schemas.openxmlformats.org/officeDocument/2006/relationships/slide" Target="slides/slide106.xml"/><Relationship Id="rId116" Type="http://schemas.openxmlformats.org/officeDocument/2006/relationships/slide" Target="slides/slide105.xml"/><Relationship Id="rId115" Type="http://schemas.openxmlformats.org/officeDocument/2006/relationships/slide" Target="slides/slide104.xml"/><Relationship Id="rId119" Type="http://schemas.openxmlformats.org/officeDocument/2006/relationships/slide" Target="slides/slide108.xml"/><Relationship Id="rId15" Type="http://schemas.openxmlformats.org/officeDocument/2006/relationships/slide" Target="slides/slide4.xml"/><Relationship Id="rId110" Type="http://schemas.openxmlformats.org/officeDocument/2006/relationships/slide" Target="slides/slide99.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14" Type="http://schemas.openxmlformats.org/officeDocument/2006/relationships/slide" Target="slides/slide103.xml"/><Relationship Id="rId18" Type="http://schemas.openxmlformats.org/officeDocument/2006/relationships/slide" Target="slides/slide7.xml"/><Relationship Id="rId113" Type="http://schemas.openxmlformats.org/officeDocument/2006/relationships/slide" Target="slides/slide102.xml"/><Relationship Id="rId112" Type="http://schemas.openxmlformats.org/officeDocument/2006/relationships/slide" Target="slides/slide101.xml"/><Relationship Id="rId111" Type="http://schemas.openxmlformats.org/officeDocument/2006/relationships/slide" Target="slides/slide100.xml"/><Relationship Id="rId84" Type="http://schemas.openxmlformats.org/officeDocument/2006/relationships/slide" Target="slides/slide73.xml"/><Relationship Id="rId83" Type="http://schemas.openxmlformats.org/officeDocument/2006/relationships/slide" Target="slides/slide72.xml"/><Relationship Id="rId86" Type="http://schemas.openxmlformats.org/officeDocument/2006/relationships/slide" Target="slides/slide75.xml"/><Relationship Id="rId85" Type="http://schemas.openxmlformats.org/officeDocument/2006/relationships/slide" Target="slides/slide74.xml"/><Relationship Id="rId88" Type="http://schemas.openxmlformats.org/officeDocument/2006/relationships/slide" Target="slides/slide77.xml"/><Relationship Id="rId87" Type="http://schemas.openxmlformats.org/officeDocument/2006/relationships/slide" Target="slides/slide76.xml"/><Relationship Id="rId89" Type="http://schemas.openxmlformats.org/officeDocument/2006/relationships/slide" Target="slides/slide78.xml"/><Relationship Id="rId80" Type="http://schemas.openxmlformats.org/officeDocument/2006/relationships/slide" Target="slides/slide69.xml"/><Relationship Id="rId82" Type="http://schemas.openxmlformats.org/officeDocument/2006/relationships/slide" Target="slides/slide71.xml"/><Relationship Id="rId81" Type="http://schemas.openxmlformats.org/officeDocument/2006/relationships/slide" Target="slides/slide70.xml"/><Relationship Id="rId1" Type="http://schemas.openxmlformats.org/officeDocument/2006/relationships/theme" Target="theme/theme6.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0" Type="http://schemas.openxmlformats.org/officeDocument/2006/relationships/slide" Target="slides/slide129.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73" Type="http://schemas.openxmlformats.org/officeDocument/2006/relationships/slide" Target="slides/slide62.xml"/><Relationship Id="rId72" Type="http://schemas.openxmlformats.org/officeDocument/2006/relationships/slide" Target="slides/slide61.xml"/><Relationship Id="rId75" Type="http://schemas.openxmlformats.org/officeDocument/2006/relationships/slide" Target="slides/slide64.xml"/><Relationship Id="rId74" Type="http://schemas.openxmlformats.org/officeDocument/2006/relationships/slide" Target="slides/slide63.xml"/><Relationship Id="rId77" Type="http://schemas.openxmlformats.org/officeDocument/2006/relationships/slide" Target="slides/slide66.xml"/><Relationship Id="rId76" Type="http://schemas.openxmlformats.org/officeDocument/2006/relationships/slide" Target="slides/slide65.xml"/><Relationship Id="rId79" Type="http://schemas.openxmlformats.org/officeDocument/2006/relationships/slide" Target="slides/slide68.xml"/><Relationship Id="rId78" Type="http://schemas.openxmlformats.org/officeDocument/2006/relationships/slide" Target="slides/slide67.xml"/><Relationship Id="rId71" Type="http://schemas.openxmlformats.org/officeDocument/2006/relationships/slide" Target="slides/slide60.xml"/><Relationship Id="rId70" Type="http://schemas.openxmlformats.org/officeDocument/2006/relationships/slide" Target="slides/slide59.xml"/><Relationship Id="rId139" Type="http://schemas.openxmlformats.org/officeDocument/2006/relationships/slide" Target="slides/slide128.xml"/><Relationship Id="rId138" Type="http://schemas.openxmlformats.org/officeDocument/2006/relationships/slide" Target="slides/slide127.xml"/><Relationship Id="rId137" Type="http://schemas.openxmlformats.org/officeDocument/2006/relationships/slide" Target="slides/slide126.xml"/><Relationship Id="rId132" Type="http://schemas.openxmlformats.org/officeDocument/2006/relationships/slide" Target="slides/slide121.xml"/><Relationship Id="rId131" Type="http://schemas.openxmlformats.org/officeDocument/2006/relationships/slide" Target="slides/slide120.xml"/><Relationship Id="rId130" Type="http://schemas.openxmlformats.org/officeDocument/2006/relationships/slide" Target="slides/slide119.xml"/><Relationship Id="rId136" Type="http://schemas.openxmlformats.org/officeDocument/2006/relationships/slide" Target="slides/slide125.xml"/><Relationship Id="rId135" Type="http://schemas.openxmlformats.org/officeDocument/2006/relationships/slide" Target="slides/slide124.xml"/><Relationship Id="rId134" Type="http://schemas.openxmlformats.org/officeDocument/2006/relationships/slide" Target="slides/slide123.xml"/><Relationship Id="rId133" Type="http://schemas.openxmlformats.org/officeDocument/2006/relationships/slide" Target="slides/slide122.xml"/><Relationship Id="rId62" Type="http://schemas.openxmlformats.org/officeDocument/2006/relationships/slide" Target="slides/slide51.xml"/><Relationship Id="rId61" Type="http://schemas.openxmlformats.org/officeDocument/2006/relationships/slide" Target="slides/slide50.xml"/><Relationship Id="rId64" Type="http://schemas.openxmlformats.org/officeDocument/2006/relationships/slide" Target="slides/slide53.xml"/><Relationship Id="rId63" Type="http://schemas.openxmlformats.org/officeDocument/2006/relationships/slide" Target="slides/slide52.xml"/><Relationship Id="rId66" Type="http://schemas.openxmlformats.org/officeDocument/2006/relationships/slide" Target="slides/slide55.xml"/><Relationship Id="rId65" Type="http://schemas.openxmlformats.org/officeDocument/2006/relationships/slide" Target="slides/slide54.xml"/><Relationship Id="rId68" Type="http://schemas.openxmlformats.org/officeDocument/2006/relationships/slide" Target="slides/slide57.xml"/><Relationship Id="rId67" Type="http://schemas.openxmlformats.org/officeDocument/2006/relationships/slide" Target="slides/slide56.xml"/><Relationship Id="rId60" Type="http://schemas.openxmlformats.org/officeDocument/2006/relationships/slide" Target="slides/slide49.xml"/><Relationship Id="rId69" Type="http://schemas.openxmlformats.org/officeDocument/2006/relationships/slide" Target="slides/slide58.xml"/><Relationship Id="rId51" Type="http://schemas.openxmlformats.org/officeDocument/2006/relationships/slide" Target="slides/slide40.xml"/><Relationship Id="rId50" Type="http://schemas.openxmlformats.org/officeDocument/2006/relationships/slide" Target="slides/slide39.xml"/><Relationship Id="rId53" Type="http://schemas.openxmlformats.org/officeDocument/2006/relationships/slide" Target="slides/slide42.xml"/><Relationship Id="rId52" Type="http://schemas.openxmlformats.org/officeDocument/2006/relationships/slide" Target="slides/slide41.xml"/><Relationship Id="rId55" Type="http://schemas.openxmlformats.org/officeDocument/2006/relationships/slide" Target="slides/slide44.xml"/><Relationship Id="rId54" Type="http://schemas.openxmlformats.org/officeDocument/2006/relationships/slide" Target="slides/slide43.xml"/><Relationship Id="rId57" Type="http://schemas.openxmlformats.org/officeDocument/2006/relationships/slide" Target="slides/slide46.xml"/><Relationship Id="rId56" Type="http://schemas.openxmlformats.org/officeDocument/2006/relationships/slide" Target="slides/slide45.xml"/><Relationship Id="rId59" Type="http://schemas.openxmlformats.org/officeDocument/2006/relationships/slide" Target="slides/slide48.xml"/><Relationship Id="rId58"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 name="Shape 24"/>
        <p:cNvGrpSpPr/>
        <p:nvPr/>
      </p:nvGrpSpPr>
      <p:grpSpPr>
        <a:xfrm>
          <a:off x="0" y="0"/>
          <a:ext cx="0" cy="0"/>
          <a:chOff x="0" y="0"/>
          <a:chExt cx="0" cy="0"/>
        </a:xfrm>
      </p:grpSpPr>
      <p:sp>
        <p:nvSpPr>
          <p:cNvPr id="25" name="Google Shape;25;n"/>
          <p:cNvSpPr txBox="1"/>
          <p:nvPr>
            <p:ph idx="2" type="hdr"/>
          </p:nvPr>
        </p:nvSpPr>
        <p:spPr>
          <a:xfrm>
            <a:off x="0" y="0"/>
            <a:ext cx="6340500" cy="412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n"/>
          <p:cNvSpPr txBox="1"/>
          <p:nvPr>
            <p:ph idx="10" type="dt"/>
          </p:nvPr>
        </p:nvSpPr>
        <p:spPr>
          <a:xfrm>
            <a:off x="8286750" y="0"/>
            <a:ext cx="6340500" cy="4128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n"/>
          <p:cNvSpPr/>
          <p:nvPr>
            <p:ph idx="3"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 name="Google Shape;28;n"/>
          <p:cNvSpPr txBox="1"/>
          <p:nvPr>
            <p:ph idx="1" type="body"/>
          </p:nvPr>
        </p:nvSpPr>
        <p:spPr>
          <a:xfrm>
            <a:off x="1463675" y="3960813"/>
            <a:ext cx="11703000" cy="32400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29" name="Google Shape;29;n"/>
          <p:cNvSpPr txBox="1"/>
          <p:nvPr>
            <p:ph idx="11" type="ftr"/>
          </p:nvPr>
        </p:nvSpPr>
        <p:spPr>
          <a:xfrm>
            <a:off x="0" y="7816850"/>
            <a:ext cx="6340500" cy="4128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n"/>
          <p:cNvSpPr txBox="1"/>
          <p:nvPr>
            <p:ph idx="12" type="sldNum"/>
          </p:nvPr>
        </p:nvSpPr>
        <p:spPr>
          <a:xfrm>
            <a:off x="8286750" y="7816850"/>
            <a:ext cx="6340500" cy="4128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0: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0: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p100: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0" name="Google Shape;940;p100: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101: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8" name="Google Shape;948;p101: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102: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5" name="Google Shape;955;p102: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p103: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3" name="Google Shape;963;p103: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p104: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0" name="Google Shape;970;p104: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p105: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7" name="Google Shape;977;p105: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p106: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4" name="Google Shape;984;p106: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p107: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0" name="Google Shape;990;p107: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p108: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7" name="Google Shape;997;p108: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p109: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4" name="Google Shape;1004;p109: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1: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1: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p110: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2" name="Google Shape;1012;p110: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p111: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9" name="Google Shape;1019;p111: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p112: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6" name="Google Shape;1026;p112: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p113: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3" name="Google Shape;1033;p113: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p114: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0" name="Google Shape;1040;p114: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p115: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6" name="Google Shape;1046;p115: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p116: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3" name="Google Shape;1053;p116: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p117: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2" name="Google Shape;1062;p117: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p118: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9" name="Google Shape;1069;p118: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p119: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6" name="Google Shape;1076;p119: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2: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2: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p120: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3" name="Google Shape;1083;p120: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p121: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0" name="Google Shape;1090;p121: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4" name="Shape 1094"/>
        <p:cNvGrpSpPr/>
        <p:nvPr/>
      </p:nvGrpSpPr>
      <p:grpSpPr>
        <a:xfrm>
          <a:off x="0" y="0"/>
          <a:ext cx="0" cy="0"/>
          <a:chOff x="0" y="0"/>
          <a:chExt cx="0" cy="0"/>
        </a:xfrm>
      </p:grpSpPr>
      <p:sp>
        <p:nvSpPr>
          <p:cNvPr id="1095" name="Google Shape;1095;p122: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6" name="Google Shape;1096;p122: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p123: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3" name="Google Shape;1103;p123: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p124: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0" name="Google Shape;1110;p124: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p125: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7" name="Google Shape;1117;p125:notes"/>
          <p:cNvSpPr txBox="1"/>
          <p:nvPr>
            <p:ph idx="1" type="body"/>
          </p:nvPr>
        </p:nvSpPr>
        <p:spPr>
          <a:xfrm>
            <a:off x="1463675" y="3960813"/>
            <a:ext cx="11703000" cy="324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8" name="Google Shape;1118;p125:notes"/>
          <p:cNvSpPr txBox="1"/>
          <p:nvPr>
            <p:ph idx="12" type="sldNum"/>
          </p:nvPr>
        </p:nvSpPr>
        <p:spPr>
          <a:xfrm>
            <a:off x="8286750" y="7816850"/>
            <a:ext cx="6340500" cy="412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4" name="Shape 1124"/>
        <p:cNvGrpSpPr/>
        <p:nvPr/>
      </p:nvGrpSpPr>
      <p:grpSpPr>
        <a:xfrm>
          <a:off x="0" y="0"/>
          <a:ext cx="0" cy="0"/>
          <a:chOff x="0" y="0"/>
          <a:chExt cx="0" cy="0"/>
        </a:xfrm>
      </p:grpSpPr>
      <p:sp>
        <p:nvSpPr>
          <p:cNvPr id="1125" name="Google Shape;1125;p126: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6" name="Google Shape;1126;p126: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p127: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2" name="Google Shape;1132;p127: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7" name="Shape 1137"/>
        <p:cNvGrpSpPr/>
        <p:nvPr/>
      </p:nvGrpSpPr>
      <p:grpSpPr>
        <a:xfrm>
          <a:off x="0" y="0"/>
          <a:ext cx="0" cy="0"/>
          <a:chOff x="0" y="0"/>
          <a:chExt cx="0" cy="0"/>
        </a:xfrm>
      </p:grpSpPr>
      <p:sp>
        <p:nvSpPr>
          <p:cNvPr id="1138" name="Google Shape;1138;p128: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9" name="Google Shape;1139;p128: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p129: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6" name="Google Shape;1146;p129: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3: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13: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4: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14: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5: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5: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6: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16: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7: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17: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8: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8: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9: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19: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2: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0: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20: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1: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21: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2: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22: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3: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23: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4: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24: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5: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25: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26: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26: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7: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p27: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28: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28: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9: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29: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3: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3: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30: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30: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31: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31: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32: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32: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33: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33: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34: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34: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35: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35: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36: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36: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37: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37: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38: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38: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39: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39: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4: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4: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40: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40: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41: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p41: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42: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42: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43: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p43: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44: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44: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45: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45:notes"/>
          <p:cNvSpPr txBox="1"/>
          <p:nvPr>
            <p:ph idx="1" type="body"/>
          </p:nvPr>
        </p:nvSpPr>
        <p:spPr>
          <a:xfrm>
            <a:off x="1463675" y="3960813"/>
            <a:ext cx="11703000" cy="324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p45:notes"/>
          <p:cNvSpPr txBox="1"/>
          <p:nvPr>
            <p:ph idx="12" type="sldNum"/>
          </p:nvPr>
        </p:nvSpPr>
        <p:spPr>
          <a:xfrm>
            <a:off x="8286750" y="7816850"/>
            <a:ext cx="6340500" cy="4128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46: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p46: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47: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47: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48: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p48: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49: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49: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5: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5: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50: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p50: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51: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p51: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52: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4" name="Google Shape;604;p52: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53: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53: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54: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54: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55: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55: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56: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2" name="Google Shape;632;p56: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57: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p57: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58: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58: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59: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59: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6: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6: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60: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60: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61: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8" name="Google Shape;668;p61: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62: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p62: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63: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p63: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64: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9" name="Google Shape;689;p64: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65: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p65: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66: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p66: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67: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9" name="Google Shape;709;p67: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68: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6" name="Google Shape;716;p68: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69: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3" name="Google Shape;723;p69: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7: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7: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70: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 name="Google Shape;730;p70: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71: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p71: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72: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5" name="Google Shape;745;p72: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73: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2" name="Google Shape;752;p73: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74: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9" name="Google Shape;759;p74: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75: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6" name="Google Shape;766;p75: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76: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2" name="Google Shape;772;p76: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77: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9" name="Google Shape;779;p77: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78: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6" name="Google Shape;786;p78: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79: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3" name="Google Shape;793;p79: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8: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8: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80: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0" name="Google Shape;800;p80: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81: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7" name="Google Shape;807;p81: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82: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4" name="Google Shape;814;p82: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p83: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1" name="Google Shape;821;p83: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84: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8" name="Google Shape;828;p84: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85: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5" name="Google Shape;835;p85: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86: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1" name="Google Shape;841;p86: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87: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8" name="Google Shape;848;p87: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88: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5" name="Google Shape;855;p88: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p89: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2" name="Google Shape;862;p89: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9: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9: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p90: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1" name="Google Shape;871;p90: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91: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8" name="Google Shape;878;p91: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92: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5" name="Google Shape;885;p92: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p93: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2" name="Google Shape;892;p93: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p94: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9" name="Google Shape;899;p94: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p95: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6" name="Google Shape;906;p95: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96: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3" name="Google Shape;913;p96: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p97: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9" name="Google Shape;919;p97: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p98: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6" name="Google Shape;926;p98: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p99:notes"/>
          <p:cNvSpPr txBox="1"/>
          <p:nvPr>
            <p:ph idx="1" type="body"/>
          </p:nvPr>
        </p:nvSpPr>
        <p:spPr>
          <a:xfrm>
            <a:off x="1463675" y="3960813"/>
            <a:ext cx="11703000" cy="3240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3" name="Google Shape;933;p99:notes"/>
          <p:cNvSpPr/>
          <p:nvPr>
            <p:ph idx="2" type="sldImg"/>
          </p:nvPr>
        </p:nvSpPr>
        <p:spPr>
          <a:xfrm>
            <a:off x="4845050" y="1028700"/>
            <a:ext cx="4940400" cy="2778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 Slide 2">
    <p:spTree>
      <p:nvGrpSpPr>
        <p:cNvPr id="32" name="Shape 32"/>
        <p:cNvGrpSpPr/>
        <p:nvPr/>
      </p:nvGrpSpPr>
      <p:grpSpPr>
        <a:xfrm>
          <a:off x="0" y="0"/>
          <a:ext cx="0" cy="0"/>
          <a:chOff x="0" y="0"/>
          <a:chExt cx="0" cy="0"/>
        </a:xfrm>
      </p:grpSpPr>
      <p:sp>
        <p:nvSpPr>
          <p:cNvPr id="33" name="Google Shape;33;p2"/>
          <p:cNvSpPr/>
          <p:nvPr/>
        </p:nvSpPr>
        <p:spPr>
          <a:xfrm>
            <a:off x="14325600" y="3079750"/>
            <a:ext cx="304737" cy="1440180"/>
          </a:xfrm>
          <a:custGeom>
            <a:rect b="b" l="l" r="r" t="t"/>
            <a:pathLst>
              <a:path extrusionOk="0" h="8229600" w="440054">
                <a:moveTo>
                  <a:pt x="0" y="8229600"/>
                </a:moveTo>
                <a:lnTo>
                  <a:pt x="439712" y="8229600"/>
                </a:lnTo>
                <a:lnTo>
                  <a:pt x="439712" y="0"/>
                </a:lnTo>
                <a:lnTo>
                  <a:pt x="0" y="0"/>
                </a:lnTo>
                <a:lnTo>
                  <a:pt x="0" y="8229600"/>
                </a:lnTo>
                <a:close/>
              </a:path>
            </a:pathLst>
          </a:custGeom>
          <a:solidFill>
            <a:srgbClr val="C10E2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 name="Google Shape;34;p2"/>
          <p:cNvSpPr/>
          <p:nvPr/>
        </p:nvSpPr>
        <p:spPr>
          <a:xfrm>
            <a:off x="596900" y="4038600"/>
            <a:ext cx="14036604" cy="609600"/>
          </a:xfrm>
          <a:custGeom>
            <a:rect b="b" l="l" r="r" t="t"/>
            <a:pathLst>
              <a:path extrusionOk="0" h="152400" w="3885565">
                <a:moveTo>
                  <a:pt x="0" y="0"/>
                </a:moveTo>
                <a:lnTo>
                  <a:pt x="3885336" y="0"/>
                </a:lnTo>
              </a:path>
            </a:pathLst>
          </a:custGeom>
          <a:noFill/>
          <a:ln cap="rnd" cmpd="sng" w="25400">
            <a:solidFill>
              <a:srgbClr val="626469"/>
            </a:solidFill>
            <a:prstDash val="dot"/>
            <a:round/>
            <a:headEnd len="med" w="med" type="none"/>
            <a:tailEnd len="med" w="med"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 name="Google Shape;35;p2"/>
          <p:cNvSpPr txBox="1"/>
          <p:nvPr>
            <p:ph idx="1" type="subTitle"/>
          </p:nvPr>
        </p:nvSpPr>
        <p:spPr>
          <a:xfrm>
            <a:off x="533400" y="4155946"/>
            <a:ext cx="13258800" cy="1986000"/>
          </a:xfrm>
          <a:prstGeom prst="rect">
            <a:avLst/>
          </a:prstGeom>
          <a:noFill/>
          <a:ln>
            <a:noFill/>
          </a:ln>
        </p:spPr>
        <p:txBody>
          <a:bodyPr anchorCtr="0" anchor="t" bIns="45700" lIns="91425" spcFirstLastPara="1" rIns="91425" wrap="square" tIns="45700">
            <a:noAutofit/>
          </a:bodyPr>
          <a:lstStyle>
            <a:lvl1pPr lvl="0" marR="0" rtl="0" algn="l">
              <a:spcBef>
                <a:spcPts val="560"/>
              </a:spcBef>
              <a:spcAft>
                <a:spcPts val="0"/>
              </a:spcAft>
              <a:buClr>
                <a:srgbClr val="636466"/>
              </a:buClr>
              <a:buSzPts val="2800"/>
              <a:buFont typeface="Arial"/>
              <a:buNone/>
              <a:defRPr b="0" i="0" sz="2800" u="none" cap="none" strike="noStrike">
                <a:solidFill>
                  <a:srgbClr val="636466"/>
                </a:solidFill>
                <a:latin typeface="Arial"/>
                <a:ea typeface="Arial"/>
                <a:cs typeface="Arial"/>
                <a:sym typeface="Arial"/>
              </a:defRPr>
            </a:lvl1pPr>
            <a:lvl2pPr lvl="1" marR="0" rtl="0" algn="ctr">
              <a:spcBef>
                <a:spcPts val="400"/>
              </a:spcBef>
              <a:spcAft>
                <a:spcPts val="0"/>
              </a:spcAft>
              <a:buClr>
                <a:schemeClr val="dk1"/>
              </a:buClr>
              <a:buSzPts val="2000"/>
              <a:buFont typeface="Calibri"/>
              <a:buNone/>
              <a:defRPr b="0" i="0" sz="2000" u="none" cap="none" strike="noStrike">
                <a:solidFill>
                  <a:schemeClr val="dk1"/>
                </a:solidFill>
                <a:latin typeface="Calibri"/>
                <a:ea typeface="Calibri"/>
                <a:cs typeface="Calibri"/>
                <a:sym typeface="Calibri"/>
              </a:defRPr>
            </a:lvl2pPr>
            <a:lvl3pPr lvl="2" marR="0" rtl="0" algn="ctr">
              <a:spcBef>
                <a:spcPts val="36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ctr">
              <a:spcBef>
                <a:spcPts val="320"/>
              </a:spcBef>
              <a:spcAft>
                <a:spcPts val="0"/>
              </a:spcAft>
              <a:buClr>
                <a:schemeClr val="dk1"/>
              </a:buClr>
              <a:buSzPts val="1600"/>
              <a:buFont typeface="Calibri"/>
              <a:buNone/>
              <a:defRPr b="0" i="0" sz="1600" u="none" cap="none" strike="noStrike">
                <a:solidFill>
                  <a:schemeClr val="dk1"/>
                </a:solidFill>
                <a:latin typeface="Calibri"/>
                <a:ea typeface="Calibri"/>
                <a:cs typeface="Calibri"/>
                <a:sym typeface="Calibri"/>
              </a:defRPr>
            </a:lvl4pPr>
            <a:lvl5pPr lvl="4" marR="0" rtl="0" algn="ctr">
              <a:spcBef>
                <a:spcPts val="320"/>
              </a:spcBef>
              <a:spcAft>
                <a:spcPts val="0"/>
              </a:spcAft>
              <a:buClr>
                <a:schemeClr val="dk1"/>
              </a:buClr>
              <a:buSzPts val="1600"/>
              <a:buFont typeface="Calibri"/>
              <a:buNone/>
              <a:defRPr b="0" i="0" sz="1600" u="none" cap="none" strike="noStrike">
                <a:solidFill>
                  <a:schemeClr val="dk1"/>
                </a:solidFill>
                <a:latin typeface="Calibri"/>
                <a:ea typeface="Calibri"/>
                <a:cs typeface="Calibri"/>
                <a:sym typeface="Calibri"/>
              </a:defRPr>
            </a:lvl5pPr>
            <a:lvl6pPr lvl="5" marR="0" rtl="0" algn="ctr">
              <a:spcBef>
                <a:spcPts val="0"/>
              </a:spcBef>
              <a:spcAft>
                <a:spcPts val="0"/>
              </a:spcAft>
              <a:buSzPts val="1600"/>
              <a:buFont typeface="Calibri"/>
              <a:buNone/>
              <a:defRPr b="0" i="0" sz="1600" u="none" cap="none" strike="noStrike">
                <a:latin typeface="Calibri"/>
                <a:ea typeface="Calibri"/>
                <a:cs typeface="Calibri"/>
                <a:sym typeface="Calibri"/>
              </a:defRPr>
            </a:lvl6pPr>
            <a:lvl7pPr lvl="6" marR="0" rtl="0" algn="ctr">
              <a:spcBef>
                <a:spcPts val="0"/>
              </a:spcBef>
              <a:spcAft>
                <a:spcPts val="0"/>
              </a:spcAft>
              <a:buSzPts val="1600"/>
              <a:buFont typeface="Calibri"/>
              <a:buNone/>
              <a:defRPr b="0" i="0" sz="1600" u="none" cap="none" strike="noStrike">
                <a:latin typeface="Calibri"/>
                <a:ea typeface="Calibri"/>
                <a:cs typeface="Calibri"/>
                <a:sym typeface="Calibri"/>
              </a:defRPr>
            </a:lvl7pPr>
            <a:lvl8pPr lvl="7" marR="0" rtl="0" algn="ctr">
              <a:spcBef>
                <a:spcPts val="0"/>
              </a:spcBef>
              <a:spcAft>
                <a:spcPts val="0"/>
              </a:spcAft>
              <a:buSzPts val="1600"/>
              <a:buFont typeface="Calibri"/>
              <a:buNone/>
              <a:defRPr b="0" i="0" sz="1600" u="none" cap="none" strike="noStrike">
                <a:latin typeface="Calibri"/>
                <a:ea typeface="Calibri"/>
                <a:cs typeface="Calibri"/>
                <a:sym typeface="Calibri"/>
              </a:defRPr>
            </a:lvl8pPr>
            <a:lvl9pPr lvl="8" marR="0" rtl="0" algn="ctr">
              <a:spcBef>
                <a:spcPts val="0"/>
              </a:spcBef>
              <a:spcAft>
                <a:spcPts val="0"/>
              </a:spcAft>
              <a:buSzPts val="1600"/>
              <a:buFont typeface="Calibri"/>
              <a:buNone/>
              <a:defRPr b="0" i="0" sz="1600" u="none" cap="none" strike="noStrike">
                <a:latin typeface="Calibri"/>
                <a:ea typeface="Calibri"/>
                <a:cs typeface="Calibri"/>
                <a:sym typeface="Calibri"/>
              </a:defRPr>
            </a:lvl9pPr>
          </a:lstStyle>
          <a:p/>
        </p:txBody>
      </p:sp>
      <p:sp>
        <p:nvSpPr>
          <p:cNvPr id="36" name="Google Shape;36;p2"/>
          <p:cNvSpPr txBox="1"/>
          <p:nvPr>
            <p:ph type="ctrTitle"/>
          </p:nvPr>
        </p:nvSpPr>
        <p:spPr>
          <a:xfrm>
            <a:off x="533400" y="2743201"/>
            <a:ext cx="13258800" cy="13110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78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2pPr>
            <a:lvl3pPr lvl="2"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3pPr>
            <a:lvl4pPr lvl="3"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4pPr>
            <a:lvl5pPr lvl="4"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5pPr>
            <a:lvl6pPr lvl="5"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6pPr>
            <a:lvl7pPr lvl="6"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7pPr>
            <a:lvl8pPr lvl="7"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8pPr>
            <a:lvl9pPr lvl="8"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9pPr>
          </a:lstStyle>
          <a:p/>
        </p:txBody>
      </p:sp>
      <p:sp>
        <p:nvSpPr>
          <p:cNvPr id="37" name="Google Shape;37;p2"/>
          <p:cNvSpPr/>
          <p:nvPr/>
        </p:nvSpPr>
        <p:spPr>
          <a:xfrm>
            <a:off x="0" y="7010400"/>
            <a:ext cx="14630400" cy="1219200"/>
          </a:xfrm>
          <a:prstGeom prst="rect">
            <a:avLst/>
          </a:prstGeom>
          <a:solidFill>
            <a:srgbClr val="C10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10E21"/>
              </a:solidFill>
              <a:latin typeface="Calibri"/>
              <a:ea typeface="Calibri"/>
              <a:cs typeface="Calibri"/>
              <a:sym typeface="Calibri"/>
            </a:endParaRPr>
          </a:p>
        </p:txBody>
      </p:sp>
      <p:sp>
        <p:nvSpPr>
          <p:cNvPr id="38" name="Google Shape;38;p2"/>
          <p:cNvSpPr/>
          <p:nvPr/>
        </p:nvSpPr>
        <p:spPr>
          <a:xfrm flipH="1" rot="10800000">
            <a:off x="0" y="7315200"/>
            <a:ext cx="14630400" cy="914400"/>
          </a:xfrm>
          <a:prstGeom prst="rect">
            <a:avLst/>
          </a:prstGeom>
          <a:solidFill>
            <a:srgbClr val="99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90000"/>
              </a:solidFill>
              <a:latin typeface="Calibri"/>
              <a:ea typeface="Calibri"/>
              <a:cs typeface="Calibri"/>
              <a:sym typeface="Calibri"/>
            </a:endParaRPr>
          </a:p>
        </p:txBody>
      </p:sp>
      <p:pic>
        <p:nvPicPr>
          <p:cNvPr id="39" name="Google Shape;39;p2"/>
          <p:cNvPicPr preferRelativeResize="0"/>
          <p:nvPr/>
        </p:nvPicPr>
        <p:blipFill rotWithShape="1">
          <a:blip r:embed="rId2">
            <a:alphaModFix/>
          </a:blip>
          <a:srcRect b="0" l="0" r="0" t="0"/>
          <a:stretch/>
        </p:blipFill>
        <p:spPr>
          <a:xfrm>
            <a:off x="533400" y="452393"/>
            <a:ext cx="2364957" cy="1279289"/>
          </a:xfrm>
          <a:prstGeom prst="rect">
            <a:avLst/>
          </a:prstGeom>
          <a:noFill/>
          <a:ln>
            <a:noFill/>
          </a:ln>
        </p:spPr>
      </p:pic>
      <p:pic>
        <p:nvPicPr>
          <p:cNvPr id="40" name="Google Shape;40;p2"/>
          <p:cNvPicPr preferRelativeResize="0"/>
          <p:nvPr/>
        </p:nvPicPr>
        <p:blipFill rotWithShape="1">
          <a:blip r:embed="rId3">
            <a:alphaModFix/>
          </a:blip>
          <a:srcRect b="0" l="0" r="0" t="0"/>
          <a:stretch/>
        </p:blipFill>
        <p:spPr>
          <a:xfrm>
            <a:off x="11701272" y="637720"/>
            <a:ext cx="2395727" cy="908633"/>
          </a:xfrm>
          <a:prstGeom prst="rect">
            <a:avLst/>
          </a:prstGeom>
          <a:noFill/>
          <a:ln>
            <a:noFill/>
          </a:ln>
        </p:spPr>
      </p:pic>
      <p:sp>
        <p:nvSpPr>
          <p:cNvPr id="41" name="Google Shape;41;p2"/>
          <p:cNvSpPr/>
          <p:nvPr/>
        </p:nvSpPr>
        <p:spPr>
          <a:xfrm>
            <a:off x="14325600" y="2971800"/>
            <a:ext cx="304800" cy="167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noFill/>
              <a:latin typeface="Calibri"/>
              <a:ea typeface="Calibri"/>
              <a:cs typeface="Calibri"/>
              <a:sym typeface="Calibri"/>
            </a:endParaRPr>
          </a:p>
        </p:txBody>
      </p:sp>
      <p:sp>
        <p:nvSpPr>
          <p:cNvPr id="42" name="Google Shape;42;p2"/>
          <p:cNvSpPr txBox="1"/>
          <p:nvPr/>
        </p:nvSpPr>
        <p:spPr>
          <a:xfrm rot="10800000">
            <a:off x="0" y="6906300"/>
            <a:ext cx="14630400" cy="1323300"/>
          </a:xfrm>
          <a:prstGeom prst="rect">
            <a:avLst/>
          </a:prstGeom>
          <a:gradFill>
            <a:gsLst>
              <a:gs pos="0">
                <a:srgbClr val="00B0F0"/>
              </a:gs>
              <a:gs pos="66000">
                <a:srgbClr val="953734"/>
              </a:gs>
              <a:gs pos="100000">
                <a:srgbClr val="FF0000"/>
              </a:gs>
            </a:gsLst>
            <a:lin ang="2700006" scaled="0"/>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8000">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Slides - Basic Content">
  <p:cSld name="Simple Slides - Basic Content">
    <p:spTree>
      <p:nvGrpSpPr>
        <p:cNvPr id="108" name="Shape 108"/>
        <p:cNvGrpSpPr/>
        <p:nvPr/>
      </p:nvGrpSpPr>
      <p:grpSpPr>
        <a:xfrm>
          <a:off x="0" y="0"/>
          <a:ext cx="0" cy="0"/>
          <a:chOff x="0" y="0"/>
          <a:chExt cx="0" cy="0"/>
        </a:xfrm>
      </p:grpSpPr>
      <p:sp>
        <p:nvSpPr>
          <p:cNvPr id="109" name="Google Shape;109;p12"/>
          <p:cNvSpPr txBox="1"/>
          <p:nvPr>
            <p:ph idx="1" type="body"/>
          </p:nvPr>
        </p:nvSpPr>
        <p:spPr>
          <a:xfrm>
            <a:off x="685800" y="3048000"/>
            <a:ext cx="8458200" cy="4419600"/>
          </a:xfrm>
          <a:prstGeom prst="rect">
            <a:avLst/>
          </a:prstGeom>
          <a:noFill/>
          <a:ln>
            <a:noFill/>
          </a:ln>
        </p:spPr>
        <p:txBody>
          <a:bodyPr anchorCtr="0" anchor="t" bIns="45700" lIns="91425" spcFirstLastPara="1" rIns="91425" wrap="square" tIns="45700">
            <a:noAutofit/>
          </a:bodyPr>
          <a:lstStyle>
            <a:lvl1pPr indent="-336550" lvl="0" marL="457200" marR="0" rtl="0" algn="l">
              <a:lnSpc>
                <a:spcPct val="130000"/>
              </a:lnSpc>
              <a:spcBef>
                <a:spcPts val="38"/>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1pPr>
            <a:lvl2pPr indent="-336550" lvl="1" marL="9144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2pPr>
            <a:lvl3pPr indent="-336550" lvl="2" marL="13716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3pPr>
            <a:lvl4pPr indent="-336550" lvl="3" marL="1828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4pPr>
            <a:lvl5pPr indent="-336550" lvl="4" marL="22860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 name="Google Shape;110;p12"/>
          <p:cNvSpPr txBox="1"/>
          <p:nvPr>
            <p:ph idx="2" type="subTitle"/>
          </p:nvPr>
        </p:nvSpPr>
        <p:spPr>
          <a:xfrm>
            <a:off x="685800" y="2057400"/>
            <a:ext cx="12877800" cy="57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11" name="Google Shape;111;p12"/>
          <p:cNvSpPr txBox="1"/>
          <p:nvPr>
            <p:ph type="ctrTitle"/>
          </p:nvPr>
        </p:nvSpPr>
        <p:spPr>
          <a:xfrm>
            <a:off x="685800" y="1219200"/>
            <a:ext cx="12877800" cy="9144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5000"/>
              <a:buFont typeface="Arial"/>
              <a:buNone/>
              <a:defRPr b="1" i="0" sz="5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2" name="Google Shape;112;p12"/>
          <p:cNvSpPr/>
          <p:nvPr/>
        </p:nvSpPr>
        <p:spPr>
          <a:xfrm>
            <a:off x="14097000" y="7696200"/>
            <a:ext cx="304800" cy="304800"/>
          </a:xfrm>
          <a:prstGeom prst="ellipse">
            <a:avLst/>
          </a:prstGeom>
          <a:noFill/>
          <a:ln cap="rnd" cmpd="sng" w="3175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2"/>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800">
                <a:solidFill>
                  <a:srgbClr val="8A8B8A"/>
                </a:solidFill>
                <a:latin typeface="Arial"/>
                <a:ea typeface="Arial"/>
                <a:cs typeface="Arial"/>
                <a:sym typeface="Arial"/>
              </a:defRPr>
            </a:lvl1pPr>
            <a:lvl2pPr indent="0" lvl="1" marL="0" marR="0" rtl="0" algn="ctr">
              <a:spcBef>
                <a:spcPts val="0"/>
              </a:spcBef>
              <a:spcAft>
                <a:spcPts val="0"/>
              </a:spcAft>
              <a:buNone/>
              <a:defRPr b="0" i="0" sz="800">
                <a:solidFill>
                  <a:srgbClr val="8A8B8A"/>
                </a:solidFill>
                <a:latin typeface="Arial"/>
                <a:ea typeface="Arial"/>
                <a:cs typeface="Arial"/>
                <a:sym typeface="Arial"/>
              </a:defRPr>
            </a:lvl2pPr>
            <a:lvl3pPr indent="0" lvl="2" marL="0" marR="0" rtl="0" algn="ctr">
              <a:spcBef>
                <a:spcPts val="0"/>
              </a:spcBef>
              <a:spcAft>
                <a:spcPts val="0"/>
              </a:spcAft>
              <a:buNone/>
              <a:defRPr b="0" i="0" sz="800">
                <a:solidFill>
                  <a:srgbClr val="8A8B8A"/>
                </a:solidFill>
                <a:latin typeface="Arial"/>
                <a:ea typeface="Arial"/>
                <a:cs typeface="Arial"/>
                <a:sym typeface="Arial"/>
              </a:defRPr>
            </a:lvl3pPr>
            <a:lvl4pPr indent="0" lvl="3" marL="0" marR="0" rtl="0" algn="ctr">
              <a:spcBef>
                <a:spcPts val="0"/>
              </a:spcBef>
              <a:spcAft>
                <a:spcPts val="0"/>
              </a:spcAft>
              <a:buNone/>
              <a:defRPr b="0" i="0" sz="800">
                <a:solidFill>
                  <a:srgbClr val="8A8B8A"/>
                </a:solidFill>
                <a:latin typeface="Arial"/>
                <a:ea typeface="Arial"/>
                <a:cs typeface="Arial"/>
                <a:sym typeface="Arial"/>
              </a:defRPr>
            </a:lvl4pPr>
            <a:lvl5pPr indent="0" lvl="4" marL="0" marR="0" rtl="0" algn="ctr">
              <a:spcBef>
                <a:spcPts val="0"/>
              </a:spcBef>
              <a:spcAft>
                <a:spcPts val="0"/>
              </a:spcAft>
              <a:buNone/>
              <a:defRPr b="0" i="0" sz="800">
                <a:solidFill>
                  <a:srgbClr val="8A8B8A"/>
                </a:solidFill>
                <a:latin typeface="Arial"/>
                <a:ea typeface="Arial"/>
                <a:cs typeface="Arial"/>
                <a:sym typeface="Arial"/>
              </a:defRPr>
            </a:lvl5pPr>
            <a:lvl6pPr indent="0" lvl="5" marL="0" marR="0" rtl="0" algn="ctr">
              <a:spcBef>
                <a:spcPts val="0"/>
              </a:spcBef>
              <a:spcAft>
                <a:spcPts val="0"/>
              </a:spcAft>
              <a:buNone/>
              <a:defRPr b="0" i="0" sz="800">
                <a:solidFill>
                  <a:srgbClr val="8A8B8A"/>
                </a:solidFill>
                <a:latin typeface="Arial"/>
                <a:ea typeface="Arial"/>
                <a:cs typeface="Arial"/>
                <a:sym typeface="Arial"/>
              </a:defRPr>
            </a:lvl6pPr>
            <a:lvl7pPr indent="0" lvl="6" marL="0" marR="0" rtl="0" algn="ctr">
              <a:spcBef>
                <a:spcPts val="0"/>
              </a:spcBef>
              <a:spcAft>
                <a:spcPts val="0"/>
              </a:spcAft>
              <a:buNone/>
              <a:defRPr b="0" i="0" sz="800">
                <a:solidFill>
                  <a:srgbClr val="8A8B8A"/>
                </a:solidFill>
                <a:latin typeface="Arial"/>
                <a:ea typeface="Arial"/>
                <a:cs typeface="Arial"/>
                <a:sym typeface="Arial"/>
              </a:defRPr>
            </a:lvl7pPr>
            <a:lvl8pPr indent="0" lvl="7" marL="0" marR="0" rtl="0" algn="ctr">
              <a:spcBef>
                <a:spcPts val="0"/>
              </a:spcBef>
              <a:spcAft>
                <a:spcPts val="0"/>
              </a:spcAft>
              <a:buNone/>
              <a:defRPr b="0" i="0" sz="800">
                <a:solidFill>
                  <a:srgbClr val="8A8B8A"/>
                </a:solidFill>
                <a:latin typeface="Arial"/>
                <a:ea typeface="Arial"/>
                <a:cs typeface="Arial"/>
                <a:sym typeface="Arial"/>
              </a:defRPr>
            </a:lvl8pPr>
            <a:lvl9pPr indent="0" lvl="8" marL="0" marR="0" rtl="0" algn="ctr">
              <a:spcBef>
                <a:spcPts val="0"/>
              </a:spcBef>
              <a:spcAft>
                <a:spcPts val="0"/>
              </a:spcAft>
              <a:buNone/>
              <a:defRPr b="0" i="0" sz="8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114" name="Google Shape;114;p12"/>
          <p:cNvPicPr preferRelativeResize="0"/>
          <p:nvPr/>
        </p:nvPicPr>
        <p:blipFill rotWithShape="1">
          <a:blip r:embed="rId2">
            <a:alphaModFix/>
          </a:blip>
          <a:srcRect b="0" l="0" r="0" t="0"/>
          <a:stretch/>
        </p:blipFill>
        <p:spPr>
          <a:xfrm>
            <a:off x="12798552" y="533400"/>
            <a:ext cx="1298448" cy="492466"/>
          </a:xfrm>
          <a:prstGeom prst="rect">
            <a:avLst/>
          </a:prstGeom>
          <a:noFill/>
          <a:ln>
            <a:noFill/>
          </a:ln>
        </p:spPr>
      </p:pic>
      <p:sp>
        <p:nvSpPr>
          <p:cNvPr id="115" name="Google Shape;115;p12"/>
          <p:cNvSpPr txBox="1"/>
          <p:nvPr/>
        </p:nvSpPr>
        <p:spPr>
          <a:xfrm rot="10800000">
            <a:off x="0" y="7589400"/>
            <a:ext cx="14630400" cy="640200"/>
          </a:xfrm>
          <a:prstGeom prst="rect">
            <a:avLst/>
          </a:prstGeom>
          <a:gradFill>
            <a:gsLst>
              <a:gs pos="0">
                <a:srgbClr val="00B0F0"/>
              </a:gs>
              <a:gs pos="66000">
                <a:srgbClr val="C55A11"/>
              </a:gs>
              <a:gs pos="100000">
                <a:srgbClr val="FF0000"/>
              </a:gs>
            </a:gsLst>
            <a:lin ang="2700006" scaled="0"/>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80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Slides - Two Column">
  <p:cSld name="Simple Slides - Two Column">
    <p:spTree>
      <p:nvGrpSpPr>
        <p:cNvPr id="116" name="Shape 116"/>
        <p:cNvGrpSpPr/>
        <p:nvPr/>
      </p:nvGrpSpPr>
      <p:grpSpPr>
        <a:xfrm>
          <a:off x="0" y="0"/>
          <a:ext cx="0" cy="0"/>
          <a:chOff x="0" y="0"/>
          <a:chExt cx="0" cy="0"/>
        </a:xfrm>
      </p:grpSpPr>
      <p:sp>
        <p:nvSpPr>
          <p:cNvPr id="117" name="Google Shape;117;p13"/>
          <p:cNvSpPr txBox="1"/>
          <p:nvPr>
            <p:ph idx="1" type="body"/>
          </p:nvPr>
        </p:nvSpPr>
        <p:spPr>
          <a:xfrm>
            <a:off x="685800" y="3048000"/>
            <a:ext cx="6248400" cy="4419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11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 name="Google Shape;118;p13"/>
          <p:cNvSpPr txBox="1"/>
          <p:nvPr>
            <p:ph idx="2" type="body"/>
          </p:nvPr>
        </p:nvSpPr>
        <p:spPr>
          <a:xfrm>
            <a:off x="7315200" y="3048000"/>
            <a:ext cx="6248400" cy="4419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11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 name="Google Shape;119;p13"/>
          <p:cNvSpPr txBox="1"/>
          <p:nvPr>
            <p:ph idx="3" type="subTitle"/>
          </p:nvPr>
        </p:nvSpPr>
        <p:spPr>
          <a:xfrm>
            <a:off x="685800" y="2057400"/>
            <a:ext cx="12877800" cy="57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20" name="Google Shape;120;p13"/>
          <p:cNvSpPr txBox="1"/>
          <p:nvPr>
            <p:ph type="ctrTitle"/>
          </p:nvPr>
        </p:nvSpPr>
        <p:spPr>
          <a:xfrm>
            <a:off x="685800" y="1219200"/>
            <a:ext cx="12877800" cy="9144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5000"/>
              <a:buFont typeface="Arial"/>
              <a:buNone/>
              <a:defRPr b="1" i="0" sz="5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1" name="Google Shape;121;p13"/>
          <p:cNvSpPr/>
          <p:nvPr/>
        </p:nvSpPr>
        <p:spPr>
          <a:xfrm>
            <a:off x="14097000" y="7696200"/>
            <a:ext cx="304800" cy="304800"/>
          </a:xfrm>
          <a:prstGeom prst="ellipse">
            <a:avLst/>
          </a:prstGeom>
          <a:noFill/>
          <a:ln cap="rnd" cmpd="sng" w="3175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3"/>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800">
                <a:solidFill>
                  <a:srgbClr val="8A8B8A"/>
                </a:solidFill>
                <a:latin typeface="Arial"/>
                <a:ea typeface="Arial"/>
                <a:cs typeface="Arial"/>
                <a:sym typeface="Arial"/>
              </a:defRPr>
            </a:lvl1pPr>
            <a:lvl2pPr indent="0" lvl="1" marL="0" marR="0" rtl="0" algn="ctr">
              <a:spcBef>
                <a:spcPts val="0"/>
              </a:spcBef>
              <a:spcAft>
                <a:spcPts val="0"/>
              </a:spcAft>
              <a:buNone/>
              <a:defRPr b="0" i="0" sz="800">
                <a:solidFill>
                  <a:srgbClr val="8A8B8A"/>
                </a:solidFill>
                <a:latin typeface="Arial"/>
                <a:ea typeface="Arial"/>
                <a:cs typeface="Arial"/>
                <a:sym typeface="Arial"/>
              </a:defRPr>
            </a:lvl2pPr>
            <a:lvl3pPr indent="0" lvl="2" marL="0" marR="0" rtl="0" algn="ctr">
              <a:spcBef>
                <a:spcPts val="0"/>
              </a:spcBef>
              <a:spcAft>
                <a:spcPts val="0"/>
              </a:spcAft>
              <a:buNone/>
              <a:defRPr b="0" i="0" sz="800">
                <a:solidFill>
                  <a:srgbClr val="8A8B8A"/>
                </a:solidFill>
                <a:latin typeface="Arial"/>
                <a:ea typeface="Arial"/>
                <a:cs typeface="Arial"/>
                <a:sym typeface="Arial"/>
              </a:defRPr>
            </a:lvl3pPr>
            <a:lvl4pPr indent="0" lvl="3" marL="0" marR="0" rtl="0" algn="ctr">
              <a:spcBef>
                <a:spcPts val="0"/>
              </a:spcBef>
              <a:spcAft>
                <a:spcPts val="0"/>
              </a:spcAft>
              <a:buNone/>
              <a:defRPr b="0" i="0" sz="800">
                <a:solidFill>
                  <a:srgbClr val="8A8B8A"/>
                </a:solidFill>
                <a:latin typeface="Arial"/>
                <a:ea typeface="Arial"/>
                <a:cs typeface="Arial"/>
                <a:sym typeface="Arial"/>
              </a:defRPr>
            </a:lvl4pPr>
            <a:lvl5pPr indent="0" lvl="4" marL="0" marR="0" rtl="0" algn="ctr">
              <a:spcBef>
                <a:spcPts val="0"/>
              </a:spcBef>
              <a:spcAft>
                <a:spcPts val="0"/>
              </a:spcAft>
              <a:buNone/>
              <a:defRPr b="0" i="0" sz="800">
                <a:solidFill>
                  <a:srgbClr val="8A8B8A"/>
                </a:solidFill>
                <a:latin typeface="Arial"/>
                <a:ea typeface="Arial"/>
                <a:cs typeface="Arial"/>
                <a:sym typeface="Arial"/>
              </a:defRPr>
            </a:lvl5pPr>
            <a:lvl6pPr indent="0" lvl="5" marL="0" marR="0" rtl="0" algn="ctr">
              <a:spcBef>
                <a:spcPts val="0"/>
              </a:spcBef>
              <a:spcAft>
                <a:spcPts val="0"/>
              </a:spcAft>
              <a:buNone/>
              <a:defRPr b="0" i="0" sz="800">
                <a:solidFill>
                  <a:srgbClr val="8A8B8A"/>
                </a:solidFill>
                <a:latin typeface="Arial"/>
                <a:ea typeface="Arial"/>
                <a:cs typeface="Arial"/>
                <a:sym typeface="Arial"/>
              </a:defRPr>
            </a:lvl6pPr>
            <a:lvl7pPr indent="0" lvl="6" marL="0" marR="0" rtl="0" algn="ctr">
              <a:spcBef>
                <a:spcPts val="0"/>
              </a:spcBef>
              <a:spcAft>
                <a:spcPts val="0"/>
              </a:spcAft>
              <a:buNone/>
              <a:defRPr b="0" i="0" sz="800">
                <a:solidFill>
                  <a:srgbClr val="8A8B8A"/>
                </a:solidFill>
                <a:latin typeface="Arial"/>
                <a:ea typeface="Arial"/>
                <a:cs typeface="Arial"/>
                <a:sym typeface="Arial"/>
              </a:defRPr>
            </a:lvl7pPr>
            <a:lvl8pPr indent="0" lvl="7" marL="0" marR="0" rtl="0" algn="ctr">
              <a:spcBef>
                <a:spcPts val="0"/>
              </a:spcBef>
              <a:spcAft>
                <a:spcPts val="0"/>
              </a:spcAft>
              <a:buNone/>
              <a:defRPr b="0" i="0" sz="800">
                <a:solidFill>
                  <a:srgbClr val="8A8B8A"/>
                </a:solidFill>
                <a:latin typeface="Arial"/>
                <a:ea typeface="Arial"/>
                <a:cs typeface="Arial"/>
                <a:sym typeface="Arial"/>
              </a:defRPr>
            </a:lvl8pPr>
            <a:lvl9pPr indent="0" lvl="8" marL="0" marR="0" rtl="0" algn="ctr">
              <a:spcBef>
                <a:spcPts val="0"/>
              </a:spcBef>
              <a:spcAft>
                <a:spcPts val="0"/>
              </a:spcAft>
              <a:buNone/>
              <a:defRPr b="0" i="0" sz="8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123" name="Google Shape;123;p13"/>
          <p:cNvPicPr preferRelativeResize="0"/>
          <p:nvPr/>
        </p:nvPicPr>
        <p:blipFill rotWithShape="1">
          <a:blip r:embed="rId2">
            <a:alphaModFix/>
          </a:blip>
          <a:srcRect b="0" l="0" r="0" t="0"/>
          <a:stretch/>
        </p:blipFill>
        <p:spPr>
          <a:xfrm>
            <a:off x="12798552" y="533400"/>
            <a:ext cx="1298448" cy="492466"/>
          </a:xfrm>
          <a:prstGeom prst="rect">
            <a:avLst/>
          </a:prstGeom>
          <a:noFill/>
          <a:ln>
            <a:noFill/>
          </a:ln>
        </p:spPr>
      </p:pic>
      <p:sp>
        <p:nvSpPr>
          <p:cNvPr id="124" name="Google Shape;124;p13"/>
          <p:cNvSpPr txBox="1"/>
          <p:nvPr/>
        </p:nvSpPr>
        <p:spPr>
          <a:xfrm rot="10800000">
            <a:off x="0" y="7589400"/>
            <a:ext cx="14630400" cy="640200"/>
          </a:xfrm>
          <a:prstGeom prst="rect">
            <a:avLst/>
          </a:prstGeom>
          <a:gradFill>
            <a:gsLst>
              <a:gs pos="0">
                <a:srgbClr val="00B0F0"/>
              </a:gs>
              <a:gs pos="66000">
                <a:srgbClr val="C55A11"/>
              </a:gs>
              <a:gs pos="100000">
                <a:srgbClr val="FF0000"/>
              </a:gs>
            </a:gsLst>
            <a:lin ang="2700006" scaled="0"/>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80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imple Slides - Two Column">
  <p:cSld name="1_Simple Slides - Two Column">
    <p:spTree>
      <p:nvGrpSpPr>
        <p:cNvPr id="125" name="Shape 125"/>
        <p:cNvGrpSpPr/>
        <p:nvPr/>
      </p:nvGrpSpPr>
      <p:grpSpPr>
        <a:xfrm>
          <a:off x="0" y="0"/>
          <a:ext cx="0" cy="0"/>
          <a:chOff x="0" y="0"/>
          <a:chExt cx="0" cy="0"/>
        </a:xfrm>
      </p:grpSpPr>
      <p:sp>
        <p:nvSpPr>
          <p:cNvPr id="126" name="Google Shape;126;p14"/>
          <p:cNvSpPr txBox="1"/>
          <p:nvPr>
            <p:ph idx="1" type="body"/>
          </p:nvPr>
        </p:nvSpPr>
        <p:spPr>
          <a:xfrm>
            <a:off x="685800" y="3048000"/>
            <a:ext cx="6248400" cy="4419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11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4"/>
          <p:cNvSpPr txBox="1"/>
          <p:nvPr>
            <p:ph idx="2" type="body"/>
          </p:nvPr>
        </p:nvSpPr>
        <p:spPr>
          <a:xfrm>
            <a:off x="7315200" y="3048000"/>
            <a:ext cx="6248400" cy="4419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11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14"/>
          <p:cNvSpPr txBox="1"/>
          <p:nvPr>
            <p:ph idx="3" type="subTitle"/>
          </p:nvPr>
        </p:nvSpPr>
        <p:spPr>
          <a:xfrm>
            <a:off x="685800" y="2057400"/>
            <a:ext cx="12877800" cy="57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29" name="Google Shape;129;p14"/>
          <p:cNvSpPr txBox="1"/>
          <p:nvPr>
            <p:ph type="ctrTitle"/>
          </p:nvPr>
        </p:nvSpPr>
        <p:spPr>
          <a:xfrm>
            <a:off x="685800" y="1219200"/>
            <a:ext cx="12877800" cy="9144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5000"/>
              <a:buFont typeface="Arial"/>
              <a:buNone/>
              <a:defRPr b="1" i="0" sz="5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30" name="Google Shape;130;p14"/>
          <p:cNvSpPr/>
          <p:nvPr/>
        </p:nvSpPr>
        <p:spPr>
          <a:xfrm>
            <a:off x="14097000" y="7696200"/>
            <a:ext cx="304800" cy="304800"/>
          </a:xfrm>
          <a:prstGeom prst="ellipse">
            <a:avLst/>
          </a:prstGeom>
          <a:noFill/>
          <a:ln cap="rnd" cmpd="sng" w="3175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4"/>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800">
                <a:solidFill>
                  <a:srgbClr val="8A8B8A"/>
                </a:solidFill>
                <a:latin typeface="Arial"/>
                <a:ea typeface="Arial"/>
                <a:cs typeface="Arial"/>
                <a:sym typeface="Arial"/>
              </a:defRPr>
            </a:lvl1pPr>
            <a:lvl2pPr indent="0" lvl="1" marL="0" marR="0" rtl="0" algn="ctr">
              <a:spcBef>
                <a:spcPts val="0"/>
              </a:spcBef>
              <a:spcAft>
                <a:spcPts val="0"/>
              </a:spcAft>
              <a:buNone/>
              <a:defRPr b="0" i="0" sz="800">
                <a:solidFill>
                  <a:srgbClr val="8A8B8A"/>
                </a:solidFill>
                <a:latin typeface="Arial"/>
                <a:ea typeface="Arial"/>
                <a:cs typeface="Arial"/>
                <a:sym typeface="Arial"/>
              </a:defRPr>
            </a:lvl2pPr>
            <a:lvl3pPr indent="0" lvl="2" marL="0" marR="0" rtl="0" algn="ctr">
              <a:spcBef>
                <a:spcPts val="0"/>
              </a:spcBef>
              <a:spcAft>
                <a:spcPts val="0"/>
              </a:spcAft>
              <a:buNone/>
              <a:defRPr b="0" i="0" sz="800">
                <a:solidFill>
                  <a:srgbClr val="8A8B8A"/>
                </a:solidFill>
                <a:latin typeface="Arial"/>
                <a:ea typeface="Arial"/>
                <a:cs typeface="Arial"/>
                <a:sym typeface="Arial"/>
              </a:defRPr>
            </a:lvl3pPr>
            <a:lvl4pPr indent="0" lvl="3" marL="0" marR="0" rtl="0" algn="ctr">
              <a:spcBef>
                <a:spcPts val="0"/>
              </a:spcBef>
              <a:spcAft>
                <a:spcPts val="0"/>
              </a:spcAft>
              <a:buNone/>
              <a:defRPr b="0" i="0" sz="800">
                <a:solidFill>
                  <a:srgbClr val="8A8B8A"/>
                </a:solidFill>
                <a:latin typeface="Arial"/>
                <a:ea typeface="Arial"/>
                <a:cs typeface="Arial"/>
                <a:sym typeface="Arial"/>
              </a:defRPr>
            </a:lvl4pPr>
            <a:lvl5pPr indent="0" lvl="4" marL="0" marR="0" rtl="0" algn="ctr">
              <a:spcBef>
                <a:spcPts val="0"/>
              </a:spcBef>
              <a:spcAft>
                <a:spcPts val="0"/>
              </a:spcAft>
              <a:buNone/>
              <a:defRPr b="0" i="0" sz="800">
                <a:solidFill>
                  <a:srgbClr val="8A8B8A"/>
                </a:solidFill>
                <a:latin typeface="Arial"/>
                <a:ea typeface="Arial"/>
                <a:cs typeface="Arial"/>
                <a:sym typeface="Arial"/>
              </a:defRPr>
            </a:lvl5pPr>
            <a:lvl6pPr indent="0" lvl="5" marL="0" marR="0" rtl="0" algn="ctr">
              <a:spcBef>
                <a:spcPts val="0"/>
              </a:spcBef>
              <a:spcAft>
                <a:spcPts val="0"/>
              </a:spcAft>
              <a:buNone/>
              <a:defRPr b="0" i="0" sz="800">
                <a:solidFill>
                  <a:srgbClr val="8A8B8A"/>
                </a:solidFill>
                <a:latin typeface="Arial"/>
                <a:ea typeface="Arial"/>
                <a:cs typeface="Arial"/>
                <a:sym typeface="Arial"/>
              </a:defRPr>
            </a:lvl6pPr>
            <a:lvl7pPr indent="0" lvl="6" marL="0" marR="0" rtl="0" algn="ctr">
              <a:spcBef>
                <a:spcPts val="0"/>
              </a:spcBef>
              <a:spcAft>
                <a:spcPts val="0"/>
              </a:spcAft>
              <a:buNone/>
              <a:defRPr b="0" i="0" sz="800">
                <a:solidFill>
                  <a:srgbClr val="8A8B8A"/>
                </a:solidFill>
                <a:latin typeface="Arial"/>
                <a:ea typeface="Arial"/>
                <a:cs typeface="Arial"/>
                <a:sym typeface="Arial"/>
              </a:defRPr>
            </a:lvl7pPr>
            <a:lvl8pPr indent="0" lvl="7" marL="0" marR="0" rtl="0" algn="ctr">
              <a:spcBef>
                <a:spcPts val="0"/>
              </a:spcBef>
              <a:spcAft>
                <a:spcPts val="0"/>
              </a:spcAft>
              <a:buNone/>
              <a:defRPr b="0" i="0" sz="800">
                <a:solidFill>
                  <a:srgbClr val="8A8B8A"/>
                </a:solidFill>
                <a:latin typeface="Arial"/>
                <a:ea typeface="Arial"/>
                <a:cs typeface="Arial"/>
                <a:sym typeface="Arial"/>
              </a:defRPr>
            </a:lvl8pPr>
            <a:lvl9pPr indent="0" lvl="8" marL="0" marR="0" rtl="0" algn="ctr">
              <a:spcBef>
                <a:spcPts val="0"/>
              </a:spcBef>
              <a:spcAft>
                <a:spcPts val="0"/>
              </a:spcAft>
              <a:buNone/>
              <a:defRPr b="0" i="0" sz="8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132" name="Google Shape;132;p14"/>
          <p:cNvPicPr preferRelativeResize="0"/>
          <p:nvPr/>
        </p:nvPicPr>
        <p:blipFill rotWithShape="1">
          <a:blip r:embed="rId2">
            <a:alphaModFix/>
          </a:blip>
          <a:srcRect b="0" l="0" r="0" t="0"/>
          <a:stretch/>
        </p:blipFill>
        <p:spPr>
          <a:xfrm>
            <a:off x="12798552" y="533400"/>
            <a:ext cx="1298448" cy="492466"/>
          </a:xfrm>
          <a:prstGeom prst="rect">
            <a:avLst/>
          </a:prstGeom>
          <a:noFill/>
          <a:ln>
            <a:noFill/>
          </a:ln>
        </p:spPr>
      </p:pic>
      <p:sp>
        <p:nvSpPr>
          <p:cNvPr id="133" name="Google Shape;133;p14"/>
          <p:cNvSpPr txBox="1"/>
          <p:nvPr/>
        </p:nvSpPr>
        <p:spPr>
          <a:xfrm>
            <a:off x="0" y="7589520"/>
            <a:ext cx="14630400" cy="640200"/>
          </a:xfrm>
          <a:prstGeom prst="rect">
            <a:avLst/>
          </a:prstGeom>
          <a:gradFill>
            <a:gsLst>
              <a:gs pos="0">
                <a:srgbClr val="00B0F0"/>
              </a:gs>
              <a:gs pos="66000">
                <a:srgbClr val="C55A11"/>
              </a:gs>
              <a:gs pos="100000">
                <a:srgbClr val="FF0000"/>
              </a:gs>
            </a:gsLst>
            <a:lin ang="2700006" scaled="0"/>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800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Slides - Three Column">
  <p:cSld name="Simple Slides - Three Column">
    <p:spTree>
      <p:nvGrpSpPr>
        <p:cNvPr id="134" name="Shape 134"/>
        <p:cNvGrpSpPr/>
        <p:nvPr/>
      </p:nvGrpSpPr>
      <p:grpSpPr>
        <a:xfrm>
          <a:off x="0" y="0"/>
          <a:ext cx="0" cy="0"/>
          <a:chOff x="0" y="0"/>
          <a:chExt cx="0" cy="0"/>
        </a:xfrm>
      </p:grpSpPr>
      <p:sp>
        <p:nvSpPr>
          <p:cNvPr id="135" name="Google Shape;135;p15"/>
          <p:cNvSpPr txBox="1"/>
          <p:nvPr>
            <p:ph idx="1" type="body"/>
          </p:nvPr>
        </p:nvSpPr>
        <p:spPr>
          <a:xfrm>
            <a:off x="685800" y="3048000"/>
            <a:ext cx="3886200" cy="4419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11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15"/>
          <p:cNvSpPr txBox="1"/>
          <p:nvPr>
            <p:ph idx="2" type="body"/>
          </p:nvPr>
        </p:nvSpPr>
        <p:spPr>
          <a:xfrm>
            <a:off x="9677400" y="3048000"/>
            <a:ext cx="3886200" cy="4419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11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p15"/>
          <p:cNvSpPr txBox="1"/>
          <p:nvPr>
            <p:ph idx="3" type="body"/>
          </p:nvPr>
        </p:nvSpPr>
        <p:spPr>
          <a:xfrm>
            <a:off x="5181600" y="3048000"/>
            <a:ext cx="3886200" cy="4419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11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 name="Google Shape;138;p15"/>
          <p:cNvSpPr txBox="1"/>
          <p:nvPr>
            <p:ph idx="4" type="subTitle"/>
          </p:nvPr>
        </p:nvSpPr>
        <p:spPr>
          <a:xfrm>
            <a:off x="685800" y="2057400"/>
            <a:ext cx="12877800" cy="57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39" name="Google Shape;139;p15"/>
          <p:cNvSpPr txBox="1"/>
          <p:nvPr>
            <p:ph type="ctrTitle"/>
          </p:nvPr>
        </p:nvSpPr>
        <p:spPr>
          <a:xfrm>
            <a:off x="685800" y="1219200"/>
            <a:ext cx="12877800" cy="9144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5000"/>
              <a:buFont typeface="Arial"/>
              <a:buNone/>
              <a:defRPr b="1" i="0" sz="5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40" name="Google Shape;140;p15"/>
          <p:cNvSpPr/>
          <p:nvPr/>
        </p:nvSpPr>
        <p:spPr>
          <a:xfrm>
            <a:off x="14097000" y="7696200"/>
            <a:ext cx="304800" cy="304800"/>
          </a:xfrm>
          <a:prstGeom prst="ellipse">
            <a:avLst/>
          </a:prstGeom>
          <a:noFill/>
          <a:ln cap="rnd" cmpd="sng" w="3175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5"/>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800">
                <a:solidFill>
                  <a:srgbClr val="8A8B8A"/>
                </a:solidFill>
                <a:latin typeface="Arial"/>
                <a:ea typeface="Arial"/>
                <a:cs typeface="Arial"/>
                <a:sym typeface="Arial"/>
              </a:defRPr>
            </a:lvl1pPr>
            <a:lvl2pPr indent="0" lvl="1" marL="0" marR="0" rtl="0" algn="ctr">
              <a:spcBef>
                <a:spcPts val="0"/>
              </a:spcBef>
              <a:spcAft>
                <a:spcPts val="0"/>
              </a:spcAft>
              <a:buNone/>
              <a:defRPr b="0" i="0" sz="800">
                <a:solidFill>
                  <a:srgbClr val="8A8B8A"/>
                </a:solidFill>
                <a:latin typeface="Arial"/>
                <a:ea typeface="Arial"/>
                <a:cs typeface="Arial"/>
                <a:sym typeface="Arial"/>
              </a:defRPr>
            </a:lvl2pPr>
            <a:lvl3pPr indent="0" lvl="2" marL="0" marR="0" rtl="0" algn="ctr">
              <a:spcBef>
                <a:spcPts val="0"/>
              </a:spcBef>
              <a:spcAft>
                <a:spcPts val="0"/>
              </a:spcAft>
              <a:buNone/>
              <a:defRPr b="0" i="0" sz="800">
                <a:solidFill>
                  <a:srgbClr val="8A8B8A"/>
                </a:solidFill>
                <a:latin typeface="Arial"/>
                <a:ea typeface="Arial"/>
                <a:cs typeface="Arial"/>
                <a:sym typeface="Arial"/>
              </a:defRPr>
            </a:lvl3pPr>
            <a:lvl4pPr indent="0" lvl="3" marL="0" marR="0" rtl="0" algn="ctr">
              <a:spcBef>
                <a:spcPts val="0"/>
              </a:spcBef>
              <a:spcAft>
                <a:spcPts val="0"/>
              </a:spcAft>
              <a:buNone/>
              <a:defRPr b="0" i="0" sz="800">
                <a:solidFill>
                  <a:srgbClr val="8A8B8A"/>
                </a:solidFill>
                <a:latin typeface="Arial"/>
                <a:ea typeface="Arial"/>
                <a:cs typeface="Arial"/>
                <a:sym typeface="Arial"/>
              </a:defRPr>
            </a:lvl4pPr>
            <a:lvl5pPr indent="0" lvl="4" marL="0" marR="0" rtl="0" algn="ctr">
              <a:spcBef>
                <a:spcPts val="0"/>
              </a:spcBef>
              <a:spcAft>
                <a:spcPts val="0"/>
              </a:spcAft>
              <a:buNone/>
              <a:defRPr b="0" i="0" sz="800">
                <a:solidFill>
                  <a:srgbClr val="8A8B8A"/>
                </a:solidFill>
                <a:latin typeface="Arial"/>
                <a:ea typeface="Arial"/>
                <a:cs typeface="Arial"/>
                <a:sym typeface="Arial"/>
              </a:defRPr>
            </a:lvl5pPr>
            <a:lvl6pPr indent="0" lvl="5" marL="0" marR="0" rtl="0" algn="ctr">
              <a:spcBef>
                <a:spcPts val="0"/>
              </a:spcBef>
              <a:spcAft>
                <a:spcPts val="0"/>
              </a:spcAft>
              <a:buNone/>
              <a:defRPr b="0" i="0" sz="800">
                <a:solidFill>
                  <a:srgbClr val="8A8B8A"/>
                </a:solidFill>
                <a:latin typeface="Arial"/>
                <a:ea typeface="Arial"/>
                <a:cs typeface="Arial"/>
                <a:sym typeface="Arial"/>
              </a:defRPr>
            </a:lvl6pPr>
            <a:lvl7pPr indent="0" lvl="6" marL="0" marR="0" rtl="0" algn="ctr">
              <a:spcBef>
                <a:spcPts val="0"/>
              </a:spcBef>
              <a:spcAft>
                <a:spcPts val="0"/>
              </a:spcAft>
              <a:buNone/>
              <a:defRPr b="0" i="0" sz="800">
                <a:solidFill>
                  <a:srgbClr val="8A8B8A"/>
                </a:solidFill>
                <a:latin typeface="Arial"/>
                <a:ea typeface="Arial"/>
                <a:cs typeface="Arial"/>
                <a:sym typeface="Arial"/>
              </a:defRPr>
            </a:lvl7pPr>
            <a:lvl8pPr indent="0" lvl="7" marL="0" marR="0" rtl="0" algn="ctr">
              <a:spcBef>
                <a:spcPts val="0"/>
              </a:spcBef>
              <a:spcAft>
                <a:spcPts val="0"/>
              </a:spcAft>
              <a:buNone/>
              <a:defRPr b="0" i="0" sz="800">
                <a:solidFill>
                  <a:srgbClr val="8A8B8A"/>
                </a:solidFill>
                <a:latin typeface="Arial"/>
                <a:ea typeface="Arial"/>
                <a:cs typeface="Arial"/>
                <a:sym typeface="Arial"/>
              </a:defRPr>
            </a:lvl8pPr>
            <a:lvl9pPr indent="0" lvl="8" marL="0" marR="0" rtl="0" algn="ctr">
              <a:spcBef>
                <a:spcPts val="0"/>
              </a:spcBef>
              <a:spcAft>
                <a:spcPts val="0"/>
              </a:spcAft>
              <a:buNone/>
              <a:defRPr b="0" i="0" sz="8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142" name="Google Shape;142;p15"/>
          <p:cNvPicPr preferRelativeResize="0"/>
          <p:nvPr/>
        </p:nvPicPr>
        <p:blipFill rotWithShape="1">
          <a:blip r:embed="rId2">
            <a:alphaModFix/>
          </a:blip>
          <a:srcRect b="0" l="0" r="0" t="0"/>
          <a:stretch/>
        </p:blipFill>
        <p:spPr>
          <a:xfrm>
            <a:off x="12798552" y="533400"/>
            <a:ext cx="1298448" cy="492466"/>
          </a:xfrm>
          <a:prstGeom prst="rect">
            <a:avLst/>
          </a:prstGeom>
          <a:noFill/>
          <a:ln>
            <a:noFill/>
          </a:ln>
        </p:spPr>
      </p:pic>
      <p:sp>
        <p:nvSpPr>
          <p:cNvPr id="143" name="Google Shape;143;p15"/>
          <p:cNvSpPr txBox="1"/>
          <p:nvPr/>
        </p:nvSpPr>
        <p:spPr>
          <a:xfrm rot="10800000">
            <a:off x="0" y="7589400"/>
            <a:ext cx="14630400" cy="640200"/>
          </a:xfrm>
          <a:prstGeom prst="rect">
            <a:avLst/>
          </a:prstGeom>
          <a:gradFill>
            <a:gsLst>
              <a:gs pos="0">
                <a:srgbClr val="00B0F0"/>
              </a:gs>
              <a:gs pos="66000">
                <a:srgbClr val="C55A11"/>
              </a:gs>
              <a:gs pos="100000">
                <a:srgbClr val="FF0000"/>
              </a:gs>
            </a:gsLst>
            <a:lin ang="2700006" scaled="0"/>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800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imple Slides - Three Column">
  <p:cSld name="1_Simple Slides - Three Column">
    <p:spTree>
      <p:nvGrpSpPr>
        <p:cNvPr id="144" name="Shape 144"/>
        <p:cNvGrpSpPr/>
        <p:nvPr/>
      </p:nvGrpSpPr>
      <p:grpSpPr>
        <a:xfrm>
          <a:off x="0" y="0"/>
          <a:ext cx="0" cy="0"/>
          <a:chOff x="0" y="0"/>
          <a:chExt cx="0" cy="0"/>
        </a:xfrm>
      </p:grpSpPr>
      <p:sp>
        <p:nvSpPr>
          <p:cNvPr id="145" name="Google Shape;145;p16"/>
          <p:cNvSpPr txBox="1"/>
          <p:nvPr>
            <p:ph idx="1" type="body"/>
          </p:nvPr>
        </p:nvSpPr>
        <p:spPr>
          <a:xfrm>
            <a:off x="685800" y="3048000"/>
            <a:ext cx="3886200" cy="4419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11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 name="Google Shape;146;p16"/>
          <p:cNvSpPr txBox="1"/>
          <p:nvPr>
            <p:ph idx="2" type="body"/>
          </p:nvPr>
        </p:nvSpPr>
        <p:spPr>
          <a:xfrm>
            <a:off x="9677400" y="3048000"/>
            <a:ext cx="3886200" cy="4419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11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7" name="Google Shape;147;p16"/>
          <p:cNvSpPr txBox="1"/>
          <p:nvPr>
            <p:ph idx="3" type="body"/>
          </p:nvPr>
        </p:nvSpPr>
        <p:spPr>
          <a:xfrm>
            <a:off x="5181600" y="3048000"/>
            <a:ext cx="3886200" cy="4419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11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8" name="Google Shape;148;p16"/>
          <p:cNvSpPr txBox="1"/>
          <p:nvPr>
            <p:ph idx="4" type="subTitle"/>
          </p:nvPr>
        </p:nvSpPr>
        <p:spPr>
          <a:xfrm>
            <a:off x="685800" y="2057400"/>
            <a:ext cx="12877800" cy="57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49" name="Google Shape;149;p16"/>
          <p:cNvSpPr txBox="1"/>
          <p:nvPr>
            <p:ph type="ctrTitle"/>
          </p:nvPr>
        </p:nvSpPr>
        <p:spPr>
          <a:xfrm>
            <a:off x="685800" y="1219200"/>
            <a:ext cx="12877800" cy="9144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5000"/>
              <a:buFont typeface="Arial"/>
              <a:buNone/>
              <a:defRPr b="1" i="0" sz="5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50" name="Google Shape;150;p16"/>
          <p:cNvSpPr/>
          <p:nvPr/>
        </p:nvSpPr>
        <p:spPr>
          <a:xfrm>
            <a:off x="14097000" y="7696200"/>
            <a:ext cx="304800" cy="304800"/>
          </a:xfrm>
          <a:prstGeom prst="ellipse">
            <a:avLst/>
          </a:prstGeom>
          <a:noFill/>
          <a:ln cap="rnd" cmpd="sng" w="3175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6"/>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800">
                <a:solidFill>
                  <a:srgbClr val="8A8B8A"/>
                </a:solidFill>
                <a:latin typeface="Arial"/>
                <a:ea typeface="Arial"/>
                <a:cs typeface="Arial"/>
                <a:sym typeface="Arial"/>
              </a:defRPr>
            </a:lvl1pPr>
            <a:lvl2pPr indent="0" lvl="1" marL="0" marR="0" rtl="0" algn="ctr">
              <a:spcBef>
                <a:spcPts val="0"/>
              </a:spcBef>
              <a:spcAft>
                <a:spcPts val="0"/>
              </a:spcAft>
              <a:buNone/>
              <a:defRPr b="0" i="0" sz="800">
                <a:solidFill>
                  <a:srgbClr val="8A8B8A"/>
                </a:solidFill>
                <a:latin typeface="Arial"/>
                <a:ea typeface="Arial"/>
                <a:cs typeface="Arial"/>
                <a:sym typeface="Arial"/>
              </a:defRPr>
            </a:lvl2pPr>
            <a:lvl3pPr indent="0" lvl="2" marL="0" marR="0" rtl="0" algn="ctr">
              <a:spcBef>
                <a:spcPts val="0"/>
              </a:spcBef>
              <a:spcAft>
                <a:spcPts val="0"/>
              </a:spcAft>
              <a:buNone/>
              <a:defRPr b="0" i="0" sz="800">
                <a:solidFill>
                  <a:srgbClr val="8A8B8A"/>
                </a:solidFill>
                <a:latin typeface="Arial"/>
                <a:ea typeface="Arial"/>
                <a:cs typeface="Arial"/>
                <a:sym typeface="Arial"/>
              </a:defRPr>
            </a:lvl3pPr>
            <a:lvl4pPr indent="0" lvl="3" marL="0" marR="0" rtl="0" algn="ctr">
              <a:spcBef>
                <a:spcPts val="0"/>
              </a:spcBef>
              <a:spcAft>
                <a:spcPts val="0"/>
              </a:spcAft>
              <a:buNone/>
              <a:defRPr b="0" i="0" sz="800">
                <a:solidFill>
                  <a:srgbClr val="8A8B8A"/>
                </a:solidFill>
                <a:latin typeface="Arial"/>
                <a:ea typeface="Arial"/>
                <a:cs typeface="Arial"/>
                <a:sym typeface="Arial"/>
              </a:defRPr>
            </a:lvl4pPr>
            <a:lvl5pPr indent="0" lvl="4" marL="0" marR="0" rtl="0" algn="ctr">
              <a:spcBef>
                <a:spcPts val="0"/>
              </a:spcBef>
              <a:spcAft>
                <a:spcPts val="0"/>
              </a:spcAft>
              <a:buNone/>
              <a:defRPr b="0" i="0" sz="800">
                <a:solidFill>
                  <a:srgbClr val="8A8B8A"/>
                </a:solidFill>
                <a:latin typeface="Arial"/>
                <a:ea typeface="Arial"/>
                <a:cs typeface="Arial"/>
                <a:sym typeface="Arial"/>
              </a:defRPr>
            </a:lvl5pPr>
            <a:lvl6pPr indent="0" lvl="5" marL="0" marR="0" rtl="0" algn="ctr">
              <a:spcBef>
                <a:spcPts val="0"/>
              </a:spcBef>
              <a:spcAft>
                <a:spcPts val="0"/>
              </a:spcAft>
              <a:buNone/>
              <a:defRPr b="0" i="0" sz="800">
                <a:solidFill>
                  <a:srgbClr val="8A8B8A"/>
                </a:solidFill>
                <a:latin typeface="Arial"/>
                <a:ea typeface="Arial"/>
                <a:cs typeface="Arial"/>
                <a:sym typeface="Arial"/>
              </a:defRPr>
            </a:lvl6pPr>
            <a:lvl7pPr indent="0" lvl="6" marL="0" marR="0" rtl="0" algn="ctr">
              <a:spcBef>
                <a:spcPts val="0"/>
              </a:spcBef>
              <a:spcAft>
                <a:spcPts val="0"/>
              </a:spcAft>
              <a:buNone/>
              <a:defRPr b="0" i="0" sz="800">
                <a:solidFill>
                  <a:srgbClr val="8A8B8A"/>
                </a:solidFill>
                <a:latin typeface="Arial"/>
                <a:ea typeface="Arial"/>
                <a:cs typeface="Arial"/>
                <a:sym typeface="Arial"/>
              </a:defRPr>
            </a:lvl7pPr>
            <a:lvl8pPr indent="0" lvl="7" marL="0" marR="0" rtl="0" algn="ctr">
              <a:spcBef>
                <a:spcPts val="0"/>
              </a:spcBef>
              <a:spcAft>
                <a:spcPts val="0"/>
              </a:spcAft>
              <a:buNone/>
              <a:defRPr b="0" i="0" sz="800">
                <a:solidFill>
                  <a:srgbClr val="8A8B8A"/>
                </a:solidFill>
                <a:latin typeface="Arial"/>
                <a:ea typeface="Arial"/>
                <a:cs typeface="Arial"/>
                <a:sym typeface="Arial"/>
              </a:defRPr>
            </a:lvl8pPr>
            <a:lvl9pPr indent="0" lvl="8" marL="0" marR="0" rtl="0" algn="ctr">
              <a:spcBef>
                <a:spcPts val="0"/>
              </a:spcBef>
              <a:spcAft>
                <a:spcPts val="0"/>
              </a:spcAft>
              <a:buNone/>
              <a:defRPr b="0" i="0" sz="8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152" name="Google Shape;152;p16"/>
          <p:cNvPicPr preferRelativeResize="0"/>
          <p:nvPr/>
        </p:nvPicPr>
        <p:blipFill rotWithShape="1">
          <a:blip r:embed="rId2">
            <a:alphaModFix/>
          </a:blip>
          <a:srcRect b="0" l="0" r="0" t="0"/>
          <a:stretch/>
        </p:blipFill>
        <p:spPr>
          <a:xfrm>
            <a:off x="12798552" y="533400"/>
            <a:ext cx="1298448" cy="492466"/>
          </a:xfrm>
          <a:prstGeom prst="rect">
            <a:avLst/>
          </a:prstGeom>
          <a:noFill/>
          <a:ln>
            <a:noFill/>
          </a:ln>
        </p:spPr>
      </p:pic>
      <p:sp>
        <p:nvSpPr>
          <p:cNvPr id="153" name="Google Shape;153;p16"/>
          <p:cNvSpPr txBox="1"/>
          <p:nvPr/>
        </p:nvSpPr>
        <p:spPr>
          <a:xfrm>
            <a:off x="0" y="7589520"/>
            <a:ext cx="14630400" cy="640200"/>
          </a:xfrm>
          <a:prstGeom prst="rect">
            <a:avLst/>
          </a:prstGeom>
          <a:gradFill>
            <a:gsLst>
              <a:gs pos="0">
                <a:srgbClr val="00B0F0"/>
              </a:gs>
              <a:gs pos="66000">
                <a:srgbClr val="C55A11"/>
              </a:gs>
              <a:gs pos="100000">
                <a:srgbClr val="FF0000"/>
              </a:gs>
            </a:gsLst>
            <a:lin ang="2700006" scaled="0"/>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8000">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s - Photo Only">
  <p:cSld name="Photo Slides - Photo Only">
    <p:spTree>
      <p:nvGrpSpPr>
        <p:cNvPr id="156" name="Shape 156"/>
        <p:cNvGrpSpPr/>
        <p:nvPr/>
      </p:nvGrpSpPr>
      <p:grpSpPr>
        <a:xfrm>
          <a:off x="0" y="0"/>
          <a:ext cx="0" cy="0"/>
          <a:chOff x="0" y="0"/>
          <a:chExt cx="0" cy="0"/>
        </a:xfrm>
      </p:grpSpPr>
      <p:sp>
        <p:nvSpPr>
          <p:cNvPr id="157" name="Google Shape;157;p19"/>
          <p:cNvSpPr/>
          <p:nvPr>
            <p:ph idx="2" type="pic"/>
          </p:nvPr>
        </p:nvSpPr>
        <p:spPr>
          <a:xfrm>
            <a:off x="142874" y="0"/>
            <a:ext cx="14487600" cy="8229600"/>
          </a:xfrm>
          <a:prstGeom prst="rect">
            <a:avLst/>
          </a:prstGeom>
          <a:noFill/>
          <a:ln>
            <a:noFill/>
          </a:ln>
        </p:spPr>
      </p:sp>
      <p:sp>
        <p:nvSpPr>
          <p:cNvPr id="158" name="Google Shape;158;p19"/>
          <p:cNvSpPr/>
          <p:nvPr/>
        </p:nvSpPr>
        <p:spPr>
          <a:xfrm>
            <a:off x="0" y="0"/>
            <a:ext cx="142875" cy="8229600"/>
          </a:xfrm>
          <a:custGeom>
            <a:rect b="b" l="l" r="r" t="t"/>
            <a:pathLst>
              <a:path extrusionOk="0" h="8229600" w="142875">
                <a:moveTo>
                  <a:pt x="0" y="8229600"/>
                </a:moveTo>
                <a:lnTo>
                  <a:pt x="142875" y="8229600"/>
                </a:lnTo>
                <a:lnTo>
                  <a:pt x="142875" y="0"/>
                </a:lnTo>
                <a:lnTo>
                  <a:pt x="0" y="0"/>
                </a:lnTo>
                <a:lnTo>
                  <a:pt x="0" y="8229600"/>
                </a:lnTo>
                <a:close/>
              </a:path>
            </a:pathLst>
          </a:custGeom>
          <a:solidFill>
            <a:srgbClr val="C10E2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59" name="Google Shape;159;p19"/>
          <p:cNvPicPr preferRelativeResize="0"/>
          <p:nvPr/>
        </p:nvPicPr>
        <p:blipFill rotWithShape="1">
          <a:blip r:embed="rId2">
            <a:alphaModFix/>
          </a:blip>
          <a:srcRect b="0" l="0" r="0" t="0"/>
          <a:stretch/>
        </p:blipFill>
        <p:spPr>
          <a:xfrm>
            <a:off x="533400" y="444500"/>
            <a:ext cx="1216024" cy="657790"/>
          </a:xfrm>
          <a:prstGeom prst="rect">
            <a:avLst/>
          </a:prstGeom>
          <a:noFill/>
          <a:ln>
            <a:noFill/>
          </a:ln>
        </p:spPr>
      </p:pic>
      <p:sp>
        <p:nvSpPr>
          <p:cNvPr id="160" name="Google Shape;160;p19"/>
          <p:cNvSpPr/>
          <p:nvPr/>
        </p:nvSpPr>
        <p:spPr>
          <a:xfrm>
            <a:off x="14097000" y="7696200"/>
            <a:ext cx="304800" cy="304800"/>
          </a:xfrm>
          <a:prstGeom prst="ellipse">
            <a:avLst/>
          </a:prstGeom>
          <a:noFill/>
          <a:ln cap="rnd" cmpd="sng" w="3175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9"/>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800">
                <a:solidFill>
                  <a:srgbClr val="8A8B8A"/>
                </a:solidFill>
                <a:latin typeface="Arial"/>
                <a:ea typeface="Arial"/>
                <a:cs typeface="Arial"/>
                <a:sym typeface="Arial"/>
              </a:defRPr>
            </a:lvl1pPr>
            <a:lvl2pPr indent="0" lvl="1" marL="0" marR="0" rtl="0" algn="ctr">
              <a:spcBef>
                <a:spcPts val="0"/>
              </a:spcBef>
              <a:spcAft>
                <a:spcPts val="0"/>
              </a:spcAft>
              <a:buNone/>
              <a:defRPr b="0" i="0" sz="800">
                <a:solidFill>
                  <a:srgbClr val="8A8B8A"/>
                </a:solidFill>
                <a:latin typeface="Arial"/>
                <a:ea typeface="Arial"/>
                <a:cs typeface="Arial"/>
                <a:sym typeface="Arial"/>
              </a:defRPr>
            </a:lvl2pPr>
            <a:lvl3pPr indent="0" lvl="2" marL="0" marR="0" rtl="0" algn="ctr">
              <a:spcBef>
                <a:spcPts val="0"/>
              </a:spcBef>
              <a:spcAft>
                <a:spcPts val="0"/>
              </a:spcAft>
              <a:buNone/>
              <a:defRPr b="0" i="0" sz="800">
                <a:solidFill>
                  <a:srgbClr val="8A8B8A"/>
                </a:solidFill>
                <a:latin typeface="Arial"/>
                <a:ea typeface="Arial"/>
                <a:cs typeface="Arial"/>
                <a:sym typeface="Arial"/>
              </a:defRPr>
            </a:lvl3pPr>
            <a:lvl4pPr indent="0" lvl="3" marL="0" marR="0" rtl="0" algn="ctr">
              <a:spcBef>
                <a:spcPts val="0"/>
              </a:spcBef>
              <a:spcAft>
                <a:spcPts val="0"/>
              </a:spcAft>
              <a:buNone/>
              <a:defRPr b="0" i="0" sz="800">
                <a:solidFill>
                  <a:srgbClr val="8A8B8A"/>
                </a:solidFill>
                <a:latin typeface="Arial"/>
                <a:ea typeface="Arial"/>
                <a:cs typeface="Arial"/>
                <a:sym typeface="Arial"/>
              </a:defRPr>
            </a:lvl4pPr>
            <a:lvl5pPr indent="0" lvl="4" marL="0" marR="0" rtl="0" algn="ctr">
              <a:spcBef>
                <a:spcPts val="0"/>
              </a:spcBef>
              <a:spcAft>
                <a:spcPts val="0"/>
              </a:spcAft>
              <a:buNone/>
              <a:defRPr b="0" i="0" sz="800">
                <a:solidFill>
                  <a:srgbClr val="8A8B8A"/>
                </a:solidFill>
                <a:latin typeface="Arial"/>
                <a:ea typeface="Arial"/>
                <a:cs typeface="Arial"/>
                <a:sym typeface="Arial"/>
              </a:defRPr>
            </a:lvl5pPr>
            <a:lvl6pPr indent="0" lvl="5" marL="0" marR="0" rtl="0" algn="ctr">
              <a:spcBef>
                <a:spcPts val="0"/>
              </a:spcBef>
              <a:spcAft>
                <a:spcPts val="0"/>
              </a:spcAft>
              <a:buNone/>
              <a:defRPr b="0" i="0" sz="800">
                <a:solidFill>
                  <a:srgbClr val="8A8B8A"/>
                </a:solidFill>
                <a:latin typeface="Arial"/>
                <a:ea typeface="Arial"/>
                <a:cs typeface="Arial"/>
                <a:sym typeface="Arial"/>
              </a:defRPr>
            </a:lvl6pPr>
            <a:lvl7pPr indent="0" lvl="6" marL="0" marR="0" rtl="0" algn="ctr">
              <a:spcBef>
                <a:spcPts val="0"/>
              </a:spcBef>
              <a:spcAft>
                <a:spcPts val="0"/>
              </a:spcAft>
              <a:buNone/>
              <a:defRPr b="0" i="0" sz="800">
                <a:solidFill>
                  <a:srgbClr val="8A8B8A"/>
                </a:solidFill>
                <a:latin typeface="Arial"/>
                <a:ea typeface="Arial"/>
                <a:cs typeface="Arial"/>
                <a:sym typeface="Arial"/>
              </a:defRPr>
            </a:lvl7pPr>
            <a:lvl8pPr indent="0" lvl="7" marL="0" marR="0" rtl="0" algn="ctr">
              <a:spcBef>
                <a:spcPts val="0"/>
              </a:spcBef>
              <a:spcAft>
                <a:spcPts val="0"/>
              </a:spcAft>
              <a:buNone/>
              <a:defRPr b="0" i="0" sz="800">
                <a:solidFill>
                  <a:srgbClr val="8A8B8A"/>
                </a:solidFill>
                <a:latin typeface="Arial"/>
                <a:ea typeface="Arial"/>
                <a:cs typeface="Arial"/>
                <a:sym typeface="Arial"/>
              </a:defRPr>
            </a:lvl8pPr>
            <a:lvl9pPr indent="0" lvl="8" marL="0" marR="0" rtl="0" algn="ctr">
              <a:spcBef>
                <a:spcPts val="0"/>
              </a:spcBef>
              <a:spcAft>
                <a:spcPts val="0"/>
              </a:spcAft>
              <a:buNone/>
              <a:defRPr b="0" i="0" sz="8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162" name="Google Shape;162;p19"/>
          <p:cNvPicPr preferRelativeResize="0"/>
          <p:nvPr/>
        </p:nvPicPr>
        <p:blipFill rotWithShape="1">
          <a:blip r:embed="rId3">
            <a:alphaModFix/>
          </a:blip>
          <a:srcRect b="0" l="0" r="0" t="0"/>
          <a:stretch/>
        </p:blipFill>
        <p:spPr>
          <a:xfrm>
            <a:off x="12798552" y="533400"/>
            <a:ext cx="1298448" cy="49246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s - Photo and Title">
  <p:cSld name="Photo Slides - Photo and Title">
    <p:spTree>
      <p:nvGrpSpPr>
        <p:cNvPr id="163" name="Shape 163"/>
        <p:cNvGrpSpPr/>
        <p:nvPr/>
      </p:nvGrpSpPr>
      <p:grpSpPr>
        <a:xfrm>
          <a:off x="0" y="0"/>
          <a:ext cx="0" cy="0"/>
          <a:chOff x="0" y="0"/>
          <a:chExt cx="0" cy="0"/>
        </a:xfrm>
      </p:grpSpPr>
      <p:sp>
        <p:nvSpPr>
          <p:cNvPr id="164" name="Google Shape;164;p20"/>
          <p:cNvSpPr/>
          <p:nvPr>
            <p:ph idx="2" type="pic"/>
          </p:nvPr>
        </p:nvSpPr>
        <p:spPr>
          <a:xfrm>
            <a:off x="142874" y="0"/>
            <a:ext cx="14487600" cy="8229600"/>
          </a:xfrm>
          <a:prstGeom prst="rect">
            <a:avLst/>
          </a:prstGeom>
          <a:noFill/>
          <a:ln>
            <a:noFill/>
          </a:ln>
        </p:spPr>
      </p:sp>
      <p:sp>
        <p:nvSpPr>
          <p:cNvPr id="165" name="Google Shape;165;p20"/>
          <p:cNvSpPr/>
          <p:nvPr/>
        </p:nvSpPr>
        <p:spPr>
          <a:xfrm>
            <a:off x="0" y="0"/>
            <a:ext cx="142875" cy="8229600"/>
          </a:xfrm>
          <a:custGeom>
            <a:rect b="b" l="l" r="r" t="t"/>
            <a:pathLst>
              <a:path extrusionOk="0" h="8229600" w="142875">
                <a:moveTo>
                  <a:pt x="0" y="8229600"/>
                </a:moveTo>
                <a:lnTo>
                  <a:pt x="142875" y="8229600"/>
                </a:lnTo>
                <a:lnTo>
                  <a:pt x="142875" y="0"/>
                </a:lnTo>
                <a:lnTo>
                  <a:pt x="0" y="0"/>
                </a:lnTo>
                <a:lnTo>
                  <a:pt x="0" y="8229600"/>
                </a:lnTo>
                <a:close/>
              </a:path>
            </a:pathLst>
          </a:custGeom>
          <a:solidFill>
            <a:srgbClr val="C10E2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6" name="Google Shape;166;p20"/>
          <p:cNvPicPr preferRelativeResize="0"/>
          <p:nvPr/>
        </p:nvPicPr>
        <p:blipFill rotWithShape="1">
          <a:blip r:embed="rId2">
            <a:alphaModFix/>
          </a:blip>
          <a:srcRect b="0" l="0" r="0" t="0"/>
          <a:stretch/>
        </p:blipFill>
        <p:spPr>
          <a:xfrm>
            <a:off x="533400" y="444500"/>
            <a:ext cx="1216024" cy="657790"/>
          </a:xfrm>
          <a:prstGeom prst="rect">
            <a:avLst/>
          </a:prstGeom>
          <a:noFill/>
          <a:ln>
            <a:noFill/>
          </a:ln>
        </p:spPr>
      </p:pic>
      <p:sp>
        <p:nvSpPr>
          <p:cNvPr id="167" name="Google Shape;167;p20"/>
          <p:cNvSpPr txBox="1"/>
          <p:nvPr>
            <p:ph idx="1" type="subTitle"/>
          </p:nvPr>
        </p:nvSpPr>
        <p:spPr>
          <a:xfrm>
            <a:off x="685800" y="2057400"/>
            <a:ext cx="12877800" cy="57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68" name="Google Shape;168;p20"/>
          <p:cNvSpPr txBox="1"/>
          <p:nvPr>
            <p:ph type="ctrTitle"/>
          </p:nvPr>
        </p:nvSpPr>
        <p:spPr>
          <a:xfrm>
            <a:off x="685800" y="1219200"/>
            <a:ext cx="12877800" cy="9144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5000"/>
              <a:buFont typeface="Arial"/>
              <a:buNone/>
              <a:defRPr b="1" i="0" sz="5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69" name="Google Shape;169;p20"/>
          <p:cNvSpPr/>
          <p:nvPr/>
        </p:nvSpPr>
        <p:spPr>
          <a:xfrm>
            <a:off x="14097000" y="7696200"/>
            <a:ext cx="304800" cy="304800"/>
          </a:xfrm>
          <a:prstGeom prst="ellipse">
            <a:avLst/>
          </a:prstGeom>
          <a:noFill/>
          <a:ln cap="rnd" cmpd="sng" w="3175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20"/>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800">
                <a:solidFill>
                  <a:srgbClr val="8A8B8A"/>
                </a:solidFill>
                <a:latin typeface="Arial"/>
                <a:ea typeface="Arial"/>
                <a:cs typeface="Arial"/>
                <a:sym typeface="Arial"/>
              </a:defRPr>
            </a:lvl1pPr>
            <a:lvl2pPr indent="0" lvl="1" marL="0" marR="0" rtl="0" algn="ctr">
              <a:spcBef>
                <a:spcPts val="0"/>
              </a:spcBef>
              <a:spcAft>
                <a:spcPts val="0"/>
              </a:spcAft>
              <a:buNone/>
              <a:defRPr b="0" i="0" sz="800">
                <a:solidFill>
                  <a:srgbClr val="8A8B8A"/>
                </a:solidFill>
                <a:latin typeface="Arial"/>
                <a:ea typeface="Arial"/>
                <a:cs typeface="Arial"/>
                <a:sym typeface="Arial"/>
              </a:defRPr>
            </a:lvl2pPr>
            <a:lvl3pPr indent="0" lvl="2" marL="0" marR="0" rtl="0" algn="ctr">
              <a:spcBef>
                <a:spcPts val="0"/>
              </a:spcBef>
              <a:spcAft>
                <a:spcPts val="0"/>
              </a:spcAft>
              <a:buNone/>
              <a:defRPr b="0" i="0" sz="800">
                <a:solidFill>
                  <a:srgbClr val="8A8B8A"/>
                </a:solidFill>
                <a:latin typeface="Arial"/>
                <a:ea typeface="Arial"/>
                <a:cs typeface="Arial"/>
                <a:sym typeface="Arial"/>
              </a:defRPr>
            </a:lvl3pPr>
            <a:lvl4pPr indent="0" lvl="3" marL="0" marR="0" rtl="0" algn="ctr">
              <a:spcBef>
                <a:spcPts val="0"/>
              </a:spcBef>
              <a:spcAft>
                <a:spcPts val="0"/>
              </a:spcAft>
              <a:buNone/>
              <a:defRPr b="0" i="0" sz="800">
                <a:solidFill>
                  <a:srgbClr val="8A8B8A"/>
                </a:solidFill>
                <a:latin typeface="Arial"/>
                <a:ea typeface="Arial"/>
                <a:cs typeface="Arial"/>
                <a:sym typeface="Arial"/>
              </a:defRPr>
            </a:lvl4pPr>
            <a:lvl5pPr indent="0" lvl="4" marL="0" marR="0" rtl="0" algn="ctr">
              <a:spcBef>
                <a:spcPts val="0"/>
              </a:spcBef>
              <a:spcAft>
                <a:spcPts val="0"/>
              </a:spcAft>
              <a:buNone/>
              <a:defRPr b="0" i="0" sz="800">
                <a:solidFill>
                  <a:srgbClr val="8A8B8A"/>
                </a:solidFill>
                <a:latin typeface="Arial"/>
                <a:ea typeface="Arial"/>
                <a:cs typeface="Arial"/>
                <a:sym typeface="Arial"/>
              </a:defRPr>
            </a:lvl5pPr>
            <a:lvl6pPr indent="0" lvl="5" marL="0" marR="0" rtl="0" algn="ctr">
              <a:spcBef>
                <a:spcPts val="0"/>
              </a:spcBef>
              <a:spcAft>
                <a:spcPts val="0"/>
              </a:spcAft>
              <a:buNone/>
              <a:defRPr b="0" i="0" sz="800">
                <a:solidFill>
                  <a:srgbClr val="8A8B8A"/>
                </a:solidFill>
                <a:latin typeface="Arial"/>
                <a:ea typeface="Arial"/>
                <a:cs typeface="Arial"/>
                <a:sym typeface="Arial"/>
              </a:defRPr>
            </a:lvl6pPr>
            <a:lvl7pPr indent="0" lvl="6" marL="0" marR="0" rtl="0" algn="ctr">
              <a:spcBef>
                <a:spcPts val="0"/>
              </a:spcBef>
              <a:spcAft>
                <a:spcPts val="0"/>
              </a:spcAft>
              <a:buNone/>
              <a:defRPr b="0" i="0" sz="800">
                <a:solidFill>
                  <a:srgbClr val="8A8B8A"/>
                </a:solidFill>
                <a:latin typeface="Arial"/>
                <a:ea typeface="Arial"/>
                <a:cs typeface="Arial"/>
                <a:sym typeface="Arial"/>
              </a:defRPr>
            </a:lvl7pPr>
            <a:lvl8pPr indent="0" lvl="7" marL="0" marR="0" rtl="0" algn="ctr">
              <a:spcBef>
                <a:spcPts val="0"/>
              </a:spcBef>
              <a:spcAft>
                <a:spcPts val="0"/>
              </a:spcAft>
              <a:buNone/>
              <a:defRPr b="0" i="0" sz="800">
                <a:solidFill>
                  <a:srgbClr val="8A8B8A"/>
                </a:solidFill>
                <a:latin typeface="Arial"/>
                <a:ea typeface="Arial"/>
                <a:cs typeface="Arial"/>
                <a:sym typeface="Arial"/>
              </a:defRPr>
            </a:lvl8pPr>
            <a:lvl9pPr indent="0" lvl="8" marL="0" marR="0" rtl="0" algn="ctr">
              <a:spcBef>
                <a:spcPts val="0"/>
              </a:spcBef>
              <a:spcAft>
                <a:spcPts val="0"/>
              </a:spcAft>
              <a:buNone/>
              <a:defRPr b="0" i="0" sz="8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171" name="Google Shape;171;p20"/>
          <p:cNvPicPr preferRelativeResize="0"/>
          <p:nvPr/>
        </p:nvPicPr>
        <p:blipFill rotWithShape="1">
          <a:blip r:embed="rId3">
            <a:alphaModFix/>
          </a:blip>
          <a:srcRect b="0" l="0" r="0" t="0"/>
          <a:stretch/>
        </p:blipFill>
        <p:spPr>
          <a:xfrm>
            <a:off x="12798552" y="533400"/>
            <a:ext cx="1298448" cy="49246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Content - Title Only">
  <p:cSld name="Split Content - Title Only">
    <p:spTree>
      <p:nvGrpSpPr>
        <p:cNvPr id="177" name="Shape 177"/>
        <p:cNvGrpSpPr/>
        <p:nvPr/>
      </p:nvGrpSpPr>
      <p:grpSpPr>
        <a:xfrm>
          <a:off x="0" y="0"/>
          <a:ext cx="0" cy="0"/>
          <a:chOff x="0" y="0"/>
          <a:chExt cx="0" cy="0"/>
        </a:xfrm>
      </p:grpSpPr>
      <p:sp>
        <p:nvSpPr>
          <p:cNvPr id="178" name="Google Shape;178;p22"/>
          <p:cNvSpPr/>
          <p:nvPr>
            <p:ph idx="2" type="pic"/>
          </p:nvPr>
        </p:nvSpPr>
        <p:spPr>
          <a:xfrm>
            <a:off x="1371599" y="1987550"/>
            <a:ext cx="5130000" cy="4489500"/>
          </a:xfrm>
          <a:prstGeom prst="rect">
            <a:avLst/>
          </a:prstGeom>
          <a:noFill/>
          <a:ln>
            <a:noFill/>
          </a:ln>
        </p:spPr>
      </p:sp>
      <p:sp>
        <p:nvSpPr>
          <p:cNvPr id="179" name="Google Shape;179;p22"/>
          <p:cNvSpPr txBox="1"/>
          <p:nvPr>
            <p:ph idx="1" type="subTitle"/>
          </p:nvPr>
        </p:nvSpPr>
        <p:spPr>
          <a:xfrm>
            <a:off x="7391400" y="4267199"/>
            <a:ext cx="5943600" cy="57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80" name="Google Shape;180;p22"/>
          <p:cNvSpPr txBox="1"/>
          <p:nvPr>
            <p:ph type="ctrTitle"/>
          </p:nvPr>
        </p:nvSpPr>
        <p:spPr>
          <a:xfrm>
            <a:off x="7391400" y="3429000"/>
            <a:ext cx="5943600" cy="9144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5000"/>
              <a:buFont typeface="Arial"/>
              <a:buNone/>
              <a:defRPr b="1" i="0" sz="5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81" name="Google Shape;181;p22"/>
          <p:cNvSpPr/>
          <p:nvPr/>
        </p:nvSpPr>
        <p:spPr>
          <a:xfrm>
            <a:off x="14097000" y="7696200"/>
            <a:ext cx="304800" cy="304800"/>
          </a:xfrm>
          <a:prstGeom prst="ellipse">
            <a:avLst/>
          </a:prstGeom>
          <a:noFill/>
          <a:ln cap="rnd" cmpd="sng" w="3175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22"/>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800">
                <a:solidFill>
                  <a:srgbClr val="8A8B8A"/>
                </a:solidFill>
                <a:latin typeface="Arial"/>
                <a:ea typeface="Arial"/>
                <a:cs typeface="Arial"/>
                <a:sym typeface="Arial"/>
              </a:defRPr>
            </a:lvl1pPr>
            <a:lvl2pPr indent="0" lvl="1" marL="0" marR="0" rtl="0" algn="ctr">
              <a:spcBef>
                <a:spcPts val="0"/>
              </a:spcBef>
              <a:spcAft>
                <a:spcPts val="0"/>
              </a:spcAft>
              <a:buNone/>
              <a:defRPr b="0" i="0" sz="800">
                <a:solidFill>
                  <a:srgbClr val="8A8B8A"/>
                </a:solidFill>
                <a:latin typeface="Arial"/>
                <a:ea typeface="Arial"/>
                <a:cs typeface="Arial"/>
                <a:sym typeface="Arial"/>
              </a:defRPr>
            </a:lvl2pPr>
            <a:lvl3pPr indent="0" lvl="2" marL="0" marR="0" rtl="0" algn="ctr">
              <a:spcBef>
                <a:spcPts val="0"/>
              </a:spcBef>
              <a:spcAft>
                <a:spcPts val="0"/>
              </a:spcAft>
              <a:buNone/>
              <a:defRPr b="0" i="0" sz="800">
                <a:solidFill>
                  <a:srgbClr val="8A8B8A"/>
                </a:solidFill>
                <a:latin typeface="Arial"/>
                <a:ea typeface="Arial"/>
                <a:cs typeface="Arial"/>
                <a:sym typeface="Arial"/>
              </a:defRPr>
            </a:lvl3pPr>
            <a:lvl4pPr indent="0" lvl="3" marL="0" marR="0" rtl="0" algn="ctr">
              <a:spcBef>
                <a:spcPts val="0"/>
              </a:spcBef>
              <a:spcAft>
                <a:spcPts val="0"/>
              </a:spcAft>
              <a:buNone/>
              <a:defRPr b="0" i="0" sz="800">
                <a:solidFill>
                  <a:srgbClr val="8A8B8A"/>
                </a:solidFill>
                <a:latin typeface="Arial"/>
                <a:ea typeface="Arial"/>
                <a:cs typeface="Arial"/>
                <a:sym typeface="Arial"/>
              </a:defRPr>
            </a:lvl4pPr>
            <a:lvl5pPr indent="0" lvl="4" marL="0" marR="0" rtl="0" algn="ctr">
              <a:spcBef>
                <a:spcPts val="0"/>
              </a:spcBef>
              <a:spcAft>
                <a:spcPts val="0"/>
              </a:spcAft>
              <a:buNone/>
              <a:defRPr b="0" i="0" sz="800">
                <a:solidFill>
                  <a:srgbClr val="8A8B8A"/>
                </a:solidFill>
                <a:latin typeface="Arial"/>
                <a:ea typeface="Arial"/>
                <a:cs typeface="Arial"/>
                <a:sym typeface="Arial"/>
              </a:defRPr>
            </a:lvl5pPr>
            <a:lvl6pPr indent="0" lvl="5" marL="0" marR="0" rtl="0" algn="ctr">
              <a:spcBef>
                <a:spcPts val="0"/>
              </a:spcBef>
              <a:spcAft>
                <a:spcPts val="0"/>
              </a:spcAft>
              <a:buNone/>
              <a:defRPr b="0" i="0" sz="800">
                <a:solidFill>
                  <a:srgbClr val="8A8B8A"/>
                </a:solidFill>
                <a:latin typeface="Arial"/>
                <a:ea typeface="Arial"/>
                <a:cs typeface="Arial"/>
                <a:sym typeface="Arial"/>
              </a:defRPr>
            </a:lvl6pPr>
            <a:lvl7pPr indent="0" lvl="6" marL="0" marR="0" rtl="0" algn="ctr">
              <a:spcBef>
                <a:spcPts val="0"/>
              </a:spcBef>
              <a:spcAft>
                <a:spcPts val="0"/>
              </a:spcAft>
              <a:buNone/>
              <a:defRPr b="0" i="0" sz="800">
                <a:solidFill>
                  <a:srgbClr val="8A8B8A"/>
                </a:solidFill>
                <a:latin typeface="Arial"/>
                <a:ea typeface="Arial"/>
                <a:cs typeface="Arial"/>
                <a:sym typeface="Arial"/>
              </a:defRPr>
            </a:lvl7pPr>
            <a:lvl8pPr indent="0" lvl="7" marL="0" marR="0" rtl="0" algn="ctr">
              <a:spcBef>
                <a:spcPts val="0"/>
              </a:spcBef>
              <a:spcAft>
                <a:spcPts val="0"/>
              </a:spcAft>
              <a:buNone/>
              <a:defRPr b="0" i="0" sz="800">
                <a:solidFill>
                  <a:srgbClr val="8A8B8A"/>
                </a:solidFill>
                <a:latin typeface="Arial"/>
                <a:ea typeface="Arial"/>
                <a:cs typeface="Arial"/>
                <a:sym typeface="Arial"/>
              </a:defRPr>
            </a:lvl8pPr>
            <a:lvl9pPr indent="0" lvl="8" marL="0" marR="0" rtl="0" algn="ctr">
              <a:spcBef>
                <a:spcPts val="0"/>
              </a:spcBef>
              <a:spcAft>
                <a:spcPts val="0"/>
              </a:spcAft>
              <a:buNone/>
              <a:defRPr b="0" i="0" sz="8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183" name="Google Shape;183;p22"/>
          <p:cNvPicPr preferRelativeResize="0"/>
          <p:nvPr/>
        </p:nvPicPr>
        <p:blipFill rotWithShape="1">
          <a:blip r:embed="rId2">
            <a:alphaModFix/>
          </a:blip>
          <a:srcRect b="0" l="0" r="0" t="0"/>
          <a:stretch/>
        </p:blipFill>
        <p:spPr>
          <a:xfrm>
            <a:off x="12730289" y="609600"/>
            <a:ext cx="1298448" cy="49246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Content - Title">
  <p:cSld name="Split Content - Title">
    <p:spTree>
      <p:nvGrpSpPr>
        <p:cNvPr id="184" name="Shape 184"/>
        <p:cNvGrpSpPr/>
        <p:nvPr/>
      </p:nvGrpSpPr>
      <p:grpSpPr>
        <a:xfrm>
          <a:off x="0" y="0"/>
          <a:ext cx="0" cy="0"/>
          <a:chOff x="0" y="0"/>
          <a:chExt cx="0" cy="0"/>
        </a:xfrm>
      </p:grpSpPr>
      <p:sp>
        <p:nvSpPr>
          <p:cNvPr id="185" name="Google Shape;185;p23"/>
          <p:cNvSpPr/>
          <p:nvPr>
            <p:ph idx="2" type="pic"/>
          </p:nvPr>
        </p:nvSpPr>
        <p:spPr>
          <a:xfrm>
            <a:off x="1371599" y="1987550"/>
            <a:ext cx="5130000" cy="4489500"/>
          </a:xfrm>
          <a:prstGeom prst="rect">
            <a:avLst/>
          </a:prstGeom>
          <a:noFill/>
          <a:ln>
            <a:noFill/>
          </a:ln>
        </p:spPr>
      </p:sp>
      <p:sp>
        <p:nvSpPr>
          <p:cNvPr id="186" name="Google Shape;186;p23"/>
          <p:cNvSpPr txBox="1"/>
          <p:nvPr>
            <p:ph idx="1" type="subTitle"/>
          </p:nvPr>
        </p:nvSpPr>
        <p:spPr>
          <a:xfrm>
            <a:off x="7391400" y="2057400"/>
            <a:ext cx="5943600" cy="57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87" name="Google Shape;187;p23"/>
          <p:cNvSpPr txBox="1"/>
          <p:nvPr>
            <p:ph type="ctrTitle"/>
          </p:nvPr>
        </p:nvSpPr>
        <p:spPr>
          <a:xfrm>
            <a:off x="7391400" y="1219201"/>
            <a:ext cx="5943600" cy="9144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5000"/>
              <a:buFont typeface="Arial"/>
              <a:buNone/>
              <a:defRPr b="1" i="0" sz="5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88" name="Google Shape;188;p23"/>
          <p:cNvSpPr/>
          <p:nvPr/>
        </p:nvSpPr>
        <p:spPr>
          <a:xfrm>
            <a:off x="14097000" y="7696200"/>
            <a:ext cx="304800" cy="304800"/>
          </a:xfrm>
          <a:prstGeom prst="ellipse">
            <a:avLst/>
          </a:prstGeom>
          <a:noFill/>
          <a:ln cap="rnd" cmpd="sng" w="3175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23"/>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800">
                <a:solidFill>
                  <a:srgbClr val="8A8B8A"/>
                </a:solidFill>
                <a:latin typeface="Arial"/>
                <a:ea typeface="Arial"/>
                <a:cs typeface="Arial"/>
                <a:sym typeface="Arial"/>
              </a:defRPr>
            </a:lvl1pPr>
            <a:lvl2pPr indent="0" lvl="1" marL="0" marR="0" rtl="0" algn="ctr">
              <a:spcBef>
                <a:spcPts val="0"/>
              </a:spcBef>
              <a:spcAft>
                <a:spcPts val="0"/>
              </a:spcAft>
              <a:buNone/>
              <a:defRPr b="0" i="0" sz="800">
                <a:solidFill>
                  <a:srgbClr val="8A8B8A"/>
                </a:solidFill>
                <a:latin typeface="Arial"/>
                <a:ea typeface="Arial"/>
                <a:cs typeface="Arial"/>
                <a:sym typeface="Arial"/>
              </a:defRPr>
            </a:lvl2pPr>
            <a:lvl3pPr indent="0" lvl="2" marL="0" marR="0" rtl="0" algn="ctr">
              <a:spcBef>
                <a:spcPts val="0"/>
              </a:spcBef>
              <a:spcAft>
                <a:spcPts val="0"/>
              </a:spcAft>
              <a:buNone/>
              <a:defRPr b="0" i="0" sz="800">
                <a:solidFill>
                  <a:srgbClr val="8A8B8A"/>
                </a:solidFill>
                <a:latin typeface="Arial"/>
                <a:ea typeface="Arial"/>
                <a:cs typeface="Arial"/>
                <a:sym typeface="Arial"/>
              </a:defRPr>
            </a:lvl3pPr>
            <a:lvl4pPr indent="0" lvl="3" marL="0" marR="0" rtl="0" algn="ctr">
              <a:spcBef>
                <a:spcPts val="0"/>
              </a:spcBef>
              <a:spcAft>
                <a:spcPts val="0"/>
              </a:spcAft>
              <a:buNone/>
              <a:defRPr b="0" i="0" sz="800">
                <a:solidFill>
                  <a:srgbClr val="8A8B8A"/>
                </a:solidFill>
                <a:latin typeface="Arial"/>
                <a:ea typeface="Arial"/>
                <a:cs typeface="Arial"/>
                <a:sym typeface="Arial"/>
              </a:defRPr>
            </a:lvl4pPr>
            <a:lvl5pPr indent="0" lvl="4" marL="0" marR="0" rtl="0" algn="ctr">
              <a:spcBef>
                <a:spcPts val="0"/>
              </a:spcBef>
              <a:spcAft>
                <a:spcPts val="0"/>
              </a:spcAft>
              <a:buNone/>
              <a:defRPr b="0" i="0" sz="800">
                <a:solidFill>
                  <a:srgbClr val="8A8B8A"/>
                </a:solidFill>
                <a:latin typeface="Arial"/>
                <a:ea typeface="Arial"/>
                <a:cs typeface="Arial"/>
                <a:sym typeface="Arial"/>
              </a:defRPr>
            </a:lvl5pPr>
            <a:lvl6pPr indent="0" lvl="5" marL="0" marR="0" rtl="0" algn="ctr">
              <a:spcBef>
                <a:spcPts val="0"/>
              </a:spcBef>
              <a:spcAft>
                <a:spcPts val="0"/>
              </a:spcAft>
              <a:buNone/>
              <a:defRPr b="0" i="0" sz="800">
                <a:solidFill>
                  <a:srgbClr val="8A8B8A"/>
                </a:solidFill>
                <a:latin typeface="Arial"/>
                <a:ea typeface="Arial"/>
                <a:cs typeface="Arial"/>
                <a:sym typeface="Arial"/>
              </a:defRPr>
            </a:lvl6pPr>
            <a:lvl7pPr indent="0" lvl="6" marL="0" marR="0" rtl="0" algn="ctr">
              <a:spcBef>
                <a:spcPts val="0"/>
              </a:spcBef>
              <a:spcAft>
                <a:spcPts val="0"/>
              </a:spcAft>
              <a:buNone/>
              <a:defRPr b="0" i="0" sz="800">
                <a:solidFill>
                  <a:srgbClr val="8A8B8A"/>
                </a:solidFill>
                <a:latin typeface="Arial"/>
                <a:ea typeface="Arial"/>
                <a:cs typeface="Arial"/>
                <a:sym typeface="Arial"/>
              </a:defRPr>
            </a:lvl7pPr>
            <a:lvl8pPr indent="0" lvl="7" marL="0" marR="0" rtl="0" algn="ctr">
              <a:spcBef>
                <a:spcPts val="0"/>
              </a:spcBef>
              <a:spcAft>
                <a:spcPts val="0"/>
              </a:spcAft>
              <a:buNone/>
              <a:defRPr b="0" i="0" sz="800">
                <a:solidFill>
                  <a:srgbClr val="8A8B8A"/>
                </a:solidFill>
                <a:latin typeface="Arial"/>
                <a:ea typeface="Arial"/>
                <a:cs typeface="Arial"/>
                <a:sym typeface="Arial"/>
              </a:defRPr>
            </a:lvl8pPr>
            <a:lvl9pPr indent="0" lvl="8" marL="0" marR="0" rtl="0" algn="ctr">
              <a:spcBef>
                <a:spcPts val="0"/>
              </a:spcBef>
              <a:spcAft>
                <a:spcPts val="0"/>
              </a:spcAft>
              <a:buNone/>
              <a:defRPr b="0" i="0" sz="8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190" name="Google Shape;190;p23"/>
          <p:cNvPicPr preferRelativeResize="0"/>
          <p:nvPr/>
        </p:nvPicPr>
        <p:blipFill rotWithShape="1">
          <a:blip r:embed="rId2">
            <a:alphaModFix/>
          </a:blip>
          <a:srcRect b="0" l="0" r="0" t="0"/>
          <a:stretch/>
        </p:blipFill>
        <p:spPr>
          <a:xfrm>
            <a:off x="12798552" y="609600"/>
            <a:ext cx="1298448" cy="49246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Content - Basic Content">
  <p:cSld name="Split Content - Basic Content">
    <p:spTree>
      <p:nvGrpSpPr>
        <p:cNvPr id="191" name="Shape 191"/>
        <p:cNvGrpSpPr/>
        <p:nvPr/>
      </p:nvGrpSpPr>
      <p:grpSpPr>
        <a:xfrm>
          <a:off x="0" y="0"/>
          <a:ext cx="0" cy="0"/>
          <a:chOff x="0" y="0"/>
          <a:chExt cx="0" cy="0"/>
        </a:xfrm>
      </p:grpSpPr>
      <p:sp>
        <p:nvSpPr>
          <p:cNvPr id="192" name="Google Shape;192;p24"/>
          <p:cNvSpPr/>
          <p:nvPr>
            <p:ph idx="2" type="pic"/>
          </p:nvPr>
        </p:nvSpPr>
        <p:spPr>
          <a:xfrm>
            <a:off x="1371599" y="1987550"/>
            <a:ext cx="5130000" cy="4489500"/>
          </a:xfrm>
          <a:prstGeom prst="rect">
            <a:avLst/>
          </a:prstGeom>
          <a:noFill/>
          <a:ln>
            <a:noFill/>
          </a:ln>
        </p:spPr>
      </p:sp>
      <p:sp>
        <p:nvSpPr>
          <p:cNvPr id="193" name="Google Shape;193;p24"/>
          <p:cNvSpPr txBox="1"/>
          <p:nvPr>
            <p:ph idx="1" type="subTitle"/>
          </p:nvPr>
        </p:nvSpPr>
        <p:spPr>
          <a:xfrm>
            <a:off x="7391400" y="2057400"/>
            <a:ext cx="5943600" cy="57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94" name="Google Shape;194;p24"/>
          <p:cNvSpPr txBox="1"/>
          <p:nvPr>
            <p:ph type="ctrTitle"/>
          </p:nvPr>
        </p:nvSpPr>
        <p:spPr>
          <a:xfrm>
            <a:off x="7391400" y="1219201"/>
            <a:ext cx="5943600" cy="9144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5000"/>
              <a:buFont typeface="Arial"/>
              <a:buNone/>
              <a:defRPr b="1" i="0" sz="5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95" name="Google Shape;195;p24"/>
          <p:cNvSpPr txBox="1"/>
          <p:nvPr>
            <p:ph idx="3" type="body"/>
          </p:nvPr>
        </p:nvSpPr>
        <p:spPr>
          <a:xfrm>
            <a:off x="7391400" y="3048000"/>
            <a:ext cx="5943600" cy="4572000"/>
          </a:xfrm>
          <a:prstGeom prst="rect">
            <a:avLst/>
          </a:prstGeom>
          <a:noFill/>
          <a:ln>
            <a:noFill/>
          </a:ln>
        </p:spPr>
        <p:txBody>
          <a:bodyPr anchorCtr="0" anchor="t" bIns="45700" lIns="91425" spcFirstLastPara="1" rIns="91425" wrap="square" tIns="45700">
            <a:noAutofit/>
          </a:bodyPr>
          <a:lstStyle>
            <a:lvl1pPr indent="-336550" lvl="0" marL="457200" marR="0" rtl="0" algn="l">
              <a:lnSpc>
                <a:spcPct val="130000"/>
              </a:lnSpc>
              <a:spcBef>
                <a:spcPts val="38"/>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1pPr>
            <a:lvl2pPr indent="-336550" lvl="1" marL="9144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2pPr>
            <a:lvl3pPr indent="-336550" lvl="2" marL="13716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3pPr>
            <a:lvl4pPr indent="-336550" lvl="3" marL="1828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4pPr>
            <a:lvl5pPr indent="-336550" lvl="4" marL="22860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6" name="Google Shape;196;p24"/>
          <p:cNvSpPr/>
          <p:nvPr/>
        </p:nvSpPr>
        <p:spPr>
          <a:xfrm>
            <a:off x="14097000" y="7696200"/>
            <a:ext cx="304800" cy="304800"/>
          </a:xfrm>
          <a:prstGeom prst="ellipse">
            <a:avLst/>
          </a:prstGeom>
          <a:noFill/>
          <a:ln cap="rnd" cmpd="sng" w="3175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24"/>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800">
                <a:solidFill>
                  <a:srgbClr val="8A8B8A"/>
                </a:solidFill>
                <a:latin typeface="Arial"/>
                <a:ea typeface="Arial"/>
                <a:cs typeface="Arial"/>
                <a:sym typeface="Arial"/>
              </a:defRPr>
            </a:lvl1pPr>
            <a:lvl2pPr indent="0" lvl="1" marL="0" marR="0" rtl="0" algn="ctr">
              <a:spcBef>
                <a:spcPts val="0"/>
              </a:spcBef>
              <a:spcAft>
                <a:spcPts val="0"/>
              </a:spcAft>
              <a:buNone/>
              <a:defRPr b="0" i="0" sz="800">
                <a:solidFill>
                  <a:srgbClr val="8A8B8A"/>
                </a:solidFill>
                <a:latin typeface="Arial"/>
                <a:ea typeface="Arial"/>
                <a:cs typeface="Arial"/>
                <a:sym typeface="Arial"/>
              </a:defRPr>
            </a:lvl2pPr>
            <a:lvl3pPr indent="0" lvl="2" marL="0" marR="0" rtl="0" algn="ctr">
              <a:spcBef>
                <a:spcPts val="0"/>
              </a:spcBef>
              <a:spcAft>
                <a:spcPts val="0"/>
              </a:spcAft>
              <a:buNone/>
              <a:defRPr b="0" i="0" sz="800">
                <a:solidFill>
                  <a:srgbClr val="8A8B8A"/>
                </a:solidFill>
                <a:latin typeface="Arial"/>
                <a:ea typeface="Arial"/>
                <a:cs typeface="Arial"/>
                <a:sym typeface="Arial"/>
              </a:defRPr>
            </a:lvl3pPr>
            <a:lvl4pPr indent="0" lvl="3" marL="0" marR="0" rtl="0" algn="ctr">
              <a:spcBef>
                <a:spcPts val="0"/>
              </a:spcBef>
              <a:spcAft>
                <a:spcPts val="0"/>
              </a:spcAft>
              <a:buNone/>
              <a:defRPr b="0" i="0" sz="800">
                <a:solidFill>
                  <a:srgbClr val="8A8B8A"/>
                </a:solidFill>
                <a:latin typeface="Arial"/>
                <a:ea typeface="Arial"/>
                <a:cs typeface="Arial"/>
                <a:sym typeface="Arial"/>
              </a:defRPr>
            </a:lvl4pPr>
            <a:lvl5pPr indent="0" lvl="4" marL="0" marR="0" rtl="0" algn="ctr">
              <a:spcBef>
                <a:spcPts val="0"/>
              </a:spcBef>
              <a:spcAft>
                <a:spcPts val="0"/>
              </a:spcAft>
              <a:buNone/>
              <a:defRPr b="0" i="0" sz="800">
                <a:solidFill>
                  <a:srgbClr val="8A8B8A"/>
                </a:solidFill>
                <a:latin typeface="Arial"/>
                <a:ea typeface="Arial"/>
                <a:cs typeface="Arial"/>
                <a:sym typeface="Arial"/>
              </a:defRPr>
            </a:lvl5pPr>
            <a:lvl6pPr indent="0" lvl="5" marL="0" marR="0" rtl="0" algn="ctr">
              <a:spcBef>
                <a:spcPts val="0"/>
              </a:spcBef>
              <a:spcAft>
                <a:spcPts val="0"/>
              </a:spcAft>
              <a:buNone/>
              <a:defRPr b="0" i="0" sz="800">
                <a:solidFill>
                  <a:srgbClr val="8A8B8A"/>
                </a:solidFill>
                <a:latin typeface="Arial"/>
                <a:ea typeface="Arial"/>
                <a:cs typeface="Arial"/>
                <a:sym typeface="Arial"/>
              </a:defRPr>
            </a:lvl6pPr>
            <a:lvl7pPr indent="0" lvl="6" marL="0" marR="0" rtl="0" algn="ctr">
              <a:spcBef>
                <a:spcPts val="0"/>
              </a:spcBef>
              <a:spcAft>
                <a:spcPts val="0"/>
              </a:spcAft>
              <a:buNone/>
              <a:defRPr b="0" i="0" sz="800">
                <a:solidFill>
                  <a:srgbClr val="8A8B8A"/>
                </a:solidFill>
                <a:latin typeface="Arial"/>
                <a:ea typeface="Arial"/>
                <a:cs typeface="Arial"/>
                <a:sym typeface="Arial"/>
              </a:defRPr>
            </a:lvl7pPr>
            <a:lvl8pPr indent="0" lvl="7" marL="0" marR="0" rtl="0" algn="ctr">
              <a:spcBef>
                <a:spcPts val="0"/>
              </a:spcBef>
              <a:spcAft>
                <a:spcPts val="0"/>
              </a:spcAft>
              <a:buNone/>
              <a:defRPr b="0" i="0" sz="800">
                <a:solidFill>
                  <a:srgbClr val="8A8B8A"/>
                </a:solidFill>
                <a:latin typeface="Arial"/>
                <a:ea typeface="Arial"/>
                <a:cs typeface="Arial"/>
                <a:sym typeface="Arial"/>
              </a:defRPr>
            </a:lvl8pPr>
            <a:lvl9pPr indent="0" lvl="8" marL="0" marR="0" rtl="0" algn="ctr">
              <a:spcBef>
                <a:spcPts val="0"/>
              </a:spcBef>
              <a:spcAft>
                <a:spcPts val="0"/>
              </a:spcAft>
              <a:buNone/>
              <a:defRPr b="0" i="0" sz="8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198" name="Google Shape;198;p24"/>
          <p:cNvPicPr preferRelativeResize="0"/>
          <p:nvPr/>
        </p:nvPicPr>
        <p:blipFill rotWithShape="1">
          <a:blip r:embed="rId2">
            <a:alphaModFix/>
          </a:blip>
          <a:srcRect b="0" l="0" r="0" t="0"/>
          <a:stretch/>
        </p:blipFill>
        <p:spPr>
          <a:xfrm>
            <a:off x="12798552" y="609600"/>
            <a:ext cx="1298448" cy="49246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spTree>
      <p:nvGrpSpPr>
        <p:cNvPr id="43" name="Shape 43"/>
        <p:cNvGrpSpPr/>
        <p:nvPr/>
      </p:nvGrpSpPr>
      <p:grpSpPr>
        <a:xfrm>
          <a:off x="0" y="0"/>
          <a:ext cx="0" cy="0"/>
          <a:chOff x="0" y="0"/>
          <a:chExt cx="0" cy="0"/>
        </a:xfrm>
      </p:grpSpPr>
      <p:sp>
        <p:nvSpPr>
          <p:cNvPr id="44" name="Google Shape;44;p3"/>
          <p:cNvSpPr/>
          <p:nvPr/>
        </p:nvSpPr>
        <p:spPr>
          <a:xfrm flipH="1">
            <a:off x="7291400" y="2416175"/>
            <a:ext cx="7326300" cy="5813400"/>
          </a:xfrm>
          <a:prstGeom prst="rtTriangle">
            <a:avLst/>
          </a:prstGeom>
          <a:solidFill>
            <a:srgbClr val="C10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 name="Google Shape;45;p3"/>
          <p:cNvSpPr/>
          <p:nvPr/>
        </p:nvSpPr>
        <p:spPr>
          <a:xfrm flipH="1">
            <a:off x="7975700" y="2949575"/>
            <a:ext cx="6642000" cy="5280000"/>
          </a:xfrm>
          <a:prstGeom prst="rtTriangle">
            <a:avLst/>
          </a:prstGeom>
          <a:solidFill>
            <a:srgbClr val="99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6" name="Google Shape;46;p3"/>
          <p:cNvPicPr preferRelativeResize="0"/>
          <p:nvPr/>
        </p:nvPicPr>
        <p:blipFill/>
        <p:spPr>
          <a:xfrm>
            <a:off x="11776727" y="6675120"/>
            <a:ext cx="2396473" cy="1292543"/>
          </a:xfrm>
          <a:prstGeom prst="rect">
            <a:avLst/>
          </a:prstGeom>
          <a:noFill/>
          <a:ln>
            <a:noFill/>
          </a:ln>
        </p:spPr>
      </p:pic>
      <p:sp>
        <p:nvSpPr>
          <p:cNvPr id="47" name="Google Shape;47;p3"/>
          <p:cNvSpPr/>
          <p:nvPr/>
        </p:nvSpPr>
        <p:spPr>
          <a:xfrm>
            <a:off x="0" y="3079750"/>
            <a:ext cx="155734" cy="1440180"/>
          </a:xfrm>
          <a:custGeom>
            <a:rect b="b" l="l" r="r" t="t"/>
            <a:pathLst>
              <a:path extrusionOk="0" h="8229600" w="142875">
                <a:moveTo>
                  <a:pt x="0" y="8229600"/>
                </a:moveTo>
                <a:lnTo>
                  <a:pt x="142875" y="8229600"/>
                </a:lnTo>
                <a:lnTo>
                  <a:pt x="142875" y="0"/>
                </a:lnTo>
                <a:lnTo>
                  <a:pt x="0" y="0"/>
                </a:lnTo>
                <a:lnTo>
                  <a:pt x="0" y="8229600"/>
                </a:lnTo>
                <a:close/>
              </a:path>
            </a:pathLst>
          </a:custGeom>
          <a:solidFill>
            <a:srgbClr val="C10E2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 name="Google Shape;48;p3"/>
          <p:cNvSpPr/>
          <p:nvPr/>
        </p:nvSpPr>
        <p:spPr>
          <a:xfrm>
            <a:off x="0" y="4038600"/>
            <a:ext cx="3885565" cy="76216"/>
          </a:xfrm>
          <a:custGeom>
            <a:rect b="b" l="l" r="r" t="t"/>
            <a:pathLst>
              <a:path extrusionOk="0" h="70245" w="3885565">
                <a:moveTo>
                  <a:pt x="0" y="0"/>
                </a:moveTo>
                <a:lnTo>
                  <a:pt x="3885336" y="0"/>
                </a:lnTo>
              </a:path>
            </a:pathLst>
          </a:custGeom>
          <a:noFill/>
          <a:ln cap="rnd" cmpd="sng" w="25400">
            <a:solidFill>
              <a:srgbClr val="626469"/>
            </a:solidFill>
            <a:prstDash val="dot"/>
            <a:round/>
            <a:headEnd len="med" w="med" type="none"/>
            <a:tailEnd len="med" w="med"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 name="Google Shape;49;p3"/>
          <p:cNvSpPr txBox="1"/>
          <p:nvPr>
            <p:ph idx="1" type="subTitle"/>
          </p:nvPr>
        </p:nvSpPr>
        <p:spPr>
          <a:xfrm>
            <a:off x="533400" y="4155946"/>
            <a:ext cx="8991600" cy="1986000"/>
          </a:xfrm>
          <a:prstGeom prst="rect">
            <a:avLst/>
          </a:prstGeom>
          <a:noFill/>
          <a:ln>
            <a:noFill/>
          </a:ln>
        </p:spPr>
        <p:txBody>
          <a:bodyPr anchorCtr="0" anchor="t" bIns="45700" lIns="91425" spcFirstLastPara="1" rIns="91425" wrap="square" tIns="45700">
            <a:noAutofit/>
          </a:bodyPr>
          <a:lstStyle>
            <a:lvl1pPr lvl="0" marR="0" rtl="0" algn="l">
              <a:spcBef>
                <a:spcPts val="560"/>
              </a:spcBef>
              <a:spcAft>
                <a:spcPts val="0"/>
              </a:spcAft>
              <a:buClr>
                <a:srgbClr val="636466"/>
              </a:buClr>
              <a:buSzPts val="2800"/>
              <a:buFont typeface="Arial"/>
              <a:buNone/>
              <a:defRPr b="0" i="0" sz="2800" u="none" cap="none" strike="noStrike">
                <a:solidFill>
                  <a:srgbClr val="636466"/>
                </a:solidFill>
                <a:latin typeface="Arial"/>
                <a:ea typeface="Arial"/>
                <a:cs typeface="Arial"/>
                <a:sym typeface="Arial"/>
              </a:defRPr>
            </a:lvl1pPr>
            <a:lvl2pPr lvl="1" marR="0" rtl="0" algn="ctr">
              <a:spcBef>
                <a:spcPts val="400"/>
              </a:spcBef>
              <a:spcAft>
                <a:spcPts val="0"/>
              </a:spcAft>
              <a:buClr>
                <a:schemeClr val="dk1"/>
              </a:buClr>
              <a:buSzPts val="2000"/>
              <a:buFont typeface="Calibri"/>
              <a:buNone/>
              <a:defRPr b="0" i="0" sz="2000" u="none" cap="none" strike="noStrike">
                <a:solidFill>
                  <a:schemeClr val="dk1"/>
                </a:solidFill>
                <a:latin typeface="Calibri"/>
                <a:ea typeface="Calibri"/>
                <a:cs typeface="Calibri"/>
                <a:sym typeface="Calibri"/>
              </a:defRPr>
            </a:lvl2pPr>
            <a:lvl3pPr lvl="2" marR="0" rtl="0" algn="ctr">
              <a:spcBef>
                <a:spcPts val="36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ctr">
              <a:spcBef>
                <a:spcPts val="320"/>
              </a:spcBef>
              <a:spcAft>
                <a:spcPts val="0"/>
              </a:spcAft>
              <a:buClr>
                <a:schemeClr val="dk1"/>
              </a:buClr>
              <a:buSzPts val="1600"/>
              <a:buFont typeface="Calibri"/>
              <a:buNone/>
              <a:defRPr b="0" i="0" sz="1600" u="none" cap="none" strike="noStrike">
                <a:solidFill>
                  <a:schemeClr val="dk1"/>
                </a:solidFill>
                <a:latin typeface="Calibri"/>
                <a:ea typeface="Calibri"/>
                <a:cs typeface="Calibri"/>
                <a:sym typeface="Calibri"/>
              </a:defRPr>
            </a:lvl4pPr>
            <a:lvl5pPr lvl="4" marR="0" rtl="0" algn="ctr">
              <a:spcBef>
                <a:spcPts val="320"/>
              </a:spcBef>
              <a:spcAft>
                <a:spcPts val="0"/>
              </a:spcAft>
              <a:buClr>
                <a:schemeClr val="dk1"/>
              </a:buClr>
              <a:buSzPts val="1600"/>
              <a:buFont typeface="Calibri"/>
              <a:buNone/>
              <a:defRPr b="0" i="0" sz="1600" u="none" cap="none" strike="noStrike">
                <a:solidFill>
                  <a:schemeClr val="dk1"/>
                </a:solidFill>
                <a:latin typeface="Calibri"/>
                <a:ea typeface="Calibri"/>
                <a:cs typeface="Calibri"/>
                <a:sym typeface="Calibri"/>
              </a:defRPr>
            </a:lvl5pPr>
            <a:lvl6pPr lvl="5" marR="0" rtl="0" algn="ctr">
              <a:spcBef>
                <a:spcPts val="0"/>
              </a:spcBef>
              <a:spcAft>
                <a:spcPts val="0"/>
              </a:spcAft>
              <a:buSzPts val="1600"/>
              <a:buFont typeface="Calibri"/>
              <a:buNone/>
              <a:defRPr b="0" i="0" sz="1600" u="none" cap="none" strike="noStrike">
                <a:latin typeface="Calibri"/>
                <a:ea typeface="Calibri"/>
                <a:cs typeface="Calibri"/>
                <a:sym typeface="Calibri"/>
              </a:defRPr>
            </a:lvl6pPr>
            <a:lvl7pPr lvl="6" marR="0" rtl="0" algn="ctr">
              <a:spcBef>
                <a:spcPts val="0"/>
              </a:spcBef>
              <a:spcAft>
                <a:spcPts val="0"/>
              </a:spcAft>
              <a:buSzPts val="1600"/>
              <a:buFont typeface="Calibri"/>
              <a:buNone/>
              <a:defRPr b="0" i="0" sz="1600" u="none" cap="none" strike="noStrike">
                <a:latin typeface="Calibri"/>
                <a:ea typeface="Calibri"/>
                <a:cs typeface="Calibri"/>
                <a:sym typeface="Calibri"/>
              </a:defRPr>
            </a:lvl7pPr>
            <a:lvl8pPr lvl="7" marR="0" rtl="0" algn="ctr">
              <a:spcBef>
                <a:spcPts val="0"/>
              </a:spcBef>
              <a:spcAft>
                <a:spcPts val="0"/>
              </a:spcAft>
              <a:buSzPts val="1600"/>
              <a:buFont typeface="Calibri"/>
              <a:buNone/>
              <a:defRPr b="0" i="0" sz="1600" u="none" cap="none" strike="noStrike">
                <a:latin typeface="Calibri"/>
                <a:ea typeface="Calibri"/>
                <a:cs typeface="Calibri"/>
                <a:sym typeface="Calibri"/>
              </a:defRPr>
            </a:lvl8pPr>
            <a:lvl9pPr lvl="8" marR="0" rtl="0" algn="ctr">
              <a:spcBef>
                <a:spcPts val="0"/>
              </a:spcBef>
              <a:spcAft>
                <a:spcPts val="0"/>
              </a:spcAft>
              <a:buSzPts val="1600"/>
              <a:buFont typeface="Calibri"/>
              <a:buNone/>
              <a:defRPr b="0" i="0" sz="1600" u="none" cap="none" strike="noStrike">
                <a:latin typeface="Calibri"/>
                <a:ea typeface="Calibri"/>
                <a:cs typeface="Calibri"/>
                <a:sym typeface="Calibri"/>
              </a:defRPr>
            </a:lvl9pPr>
          </a:lstStyle>
          <a:p/>
        </p:txBody>
      </p:sp>
      <p:sp>
        <p:nvSpPr>
          <p:cNvPr id="50" name="Google Shape;50;p3"/>
          <p:cNvSpPr txBox="1"/>
          <p:nvPr>
            <p:ph type="ctrTitle"/>
          </p:nvPr>
        </p:nvSpPr>
        <p:spPr>
          <a:xfrm>
            <a:off x="533400" y="2743201"/>
            <a:ext cx="10668000" cy="13110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78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2pPr>
            <a:lvl3pPr lvl="2"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3pPr>
            <a:lvl4pPr lvl="3"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4pPr>
            <a:lvl5pPr lvl="4"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5pPr>
            <a:lvl6pPr lvl="5"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6pPr>
            <a:lvl7pPr lvl="6"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7pPr>
            <a:lvl8pPr lvl="7"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8pPr>
            <a:lvl9pPr lvl="8"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9pPr>
          </a:lstStyle>
          <a:p/>
        </p:txBody>
      </p:sp>
      <p:pic>
        <p:nvPicPr>
          <p:cNvPr id="51" name="Google Shape;51;p3"/>
          <p:cNvPicPr preferRelativeResize="0"/>
          <p:nvPr/>
        </p:nvPicPr>
        <p:blipFill rotWithShape="1">
          <a:blip r:embed="rId2">
            <a:alphaModFix/>
          </a:blip>
          <a:srcRect b="0" l="0" r="0" t="0"/>
          <a:stretch/>
        </p:blipFill>
        <p:spPr>
          <a:xfrm>
            <a:off x="11777472" y="457200"/>
            <a:ext cx="2395727" cy="90863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 Content - One Column">
  <p:cSld name="Split Content - One Column">
    <p:spTree>
      <p:nvGrpSpPr>
        <p:cNvPr id="199" name="Shape 199"/>
        <p:cNvGrpSpPr/>
        <p:nvPr/>
      </p:nvGrpSpPr>
      <p:grpSpPr>
        <a:xfrm>
          <a:off x="0" y="0"/>
          <a:ext cx="0" cy="0"/>
          <a:chOff x="0" y="0"/>
          <a:chExt cx="0" cy="0"/>
        </a:xfrm>
      </p:grpSpPr>
      <p:sp>
        <p:nvSpPr>
          <p:cNvPr id="200" name="Google Shape;200;p25"/>
          <p:cNvSpPr/>
          <p:nvPr>
            <p:ph idx="2" type="pic"/>
          </p:nvPr>
        </p:nvSpPr>
        <p:spPr>
          <a:xfrm>
            <a:off x="1371599" y="1987550"/>
            <a:ext cx="5130000" cy="4489500"/>
          </a:xfrm>
          <a:prstGeom prst="rect">
            <a:avLst/>
          </a:prstGeom>
          <a:noFill/>
          <a:ln>
            <a:noFill/>
          </a:ln>
        </p:spPr>
      </p:sp>
      <p:sp>
        <p:nvSpPr>
          <p:cNvPr id="201" name="Google Shape;201;p25"/>
          <p:cNvSpPr txBox="1"/>
          <p:nvPr>
            <p:ph idx="1" type="body"/>
          </p:nvPr>
        </p:nvSpPr>
        <p:spPr>
          <a:xfrm>
            <a:off x="7391400" y="3048000"/>
            <a:ext cx="5943600" cy="4572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11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2" name="Google Shape;202;p25"/>
          <p:cNvSpPr txBox="1"/>
          <p:nvPr>
            <p:ph idx="3" type="subTitle"/>
          </p:nvPr>
        </p:nvSpPr>
        <p:spPr>
          <a:xfrm>
            <a:off x="7391400" y="2057400"/>
            <a:ext cx="5943600" cy="57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03" name="Google Shape;203;p25"/>
          <p:cNvSpPr txBox="1"/>
          <p:nvPr>
            <p:ph type="ctrTitle"/>
          </p:nvPr>
        </p:nvSpPr>
        <p:spPr>
          <a:xfrm>
            <a:off x="7391400" y="1219201"/>
            <a:ext cx="5943600" cy="9144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5000"/>
              <a:buFont typeface="Arial"/>
              <a:buNone/>
              <a:defRPr b="1" i="0" sz="5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04" name="Google Shape;204;p25"/>
          <p:cNvSpPr/>
          <p:nvPr/>
        </p:nvSpPr>
        <p:spPr>
          <a:xfrm>
            <a:off x="14097000" y="7696200"/>
            <a:ext cx="304800" cy="304800"/>
          </a:xfrm>
          <a:prstGeom prst="ellipse">
            <a:avLst/>
          </a:prstGeom>
          <a:noFill/>
          <a:ln cap="rnd" cmpd="sng" w="3175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25"/>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800">
                <a:solidFill>
                  <a:srgbClr val="8A8B8A"/>
                </a:solidFill>
                <a:latin typeface="Arial"/>
                <a:ea typeface="Arial"/>
                <a:cs typeface="Arial"/>
                <a:sym typeface="Arial"/>
              </a:defRPr>
            </a:lvl1pPr>
            <a:lvl2pPr indent="0" lvl="1" marL="0" marR="0" rtl="0" algn="ctr">
              <a:spcBef>
                <a:spcPts val="0"/>
              </a:spcBef>
              <a:spcAft>
                <a:spcPts val="0"/>
              </a:spcAft>
              <a:buNone/>
              <a:defRPr b="0" i="0" sz="800">
                <a:solidFill>
                  <a:srgbClr val="8A8B8A"/>
                </a:solidFill>
                <a:latin typeface="Arial"/>
                <a:ea typeface="Arial"/>
                <a:cs typeface="Arial"/>
                <a:sym typeface="Arial"/>
              </a:defRPr>
            </a:lvl2pPr>
            <a:lvl3pPr indent="0" lvl="2" marL="0" marR="0" rtl="0" algn="ctr">
              <a:spcBef>
                <a:spcPts val="0"/>
              </a:spcBef>
              <a:spcAft>
                <a:spcPts val="0"/>
              </a:spcAft>
              <a:buNone/>
              <a:defRPr b="0" i="0" sz="800">
                <a:solidFill>
                  <a:srgbClr val="8A8B8A"/>
                </a:solidFill>
                <a:latin typeface="Arial"/>
                <a:ea typeface="Arial"/>
                <a:cs typeface="Arial"/>
                <a:sym typeface="Arial"/>
              </a:defRPr>
            </a:lvl3pPr>
            <a:lvl4pPr indent="0" lvl="3" marL="0" marR="0" rtl="0" algn="ctr">
              <a:spcBef>
                <a:spcPts val="0"/>
              </a:spcBef>
              <a:spcAft>
                <a:spcPts val="0"/>
              </a:spcAft>
              <a:buNone/>
              <a:defRPr b="0" i="0" sz="800">
                <a:solidFill>
                  <a:srgbClr val="8A8B8A"/>
                </a:solidFill>
                <a:latin typeface="Arial"/>
                <a:ea typeface="Arial"/>
                <a:cs typeface="Arial"/>
                <a:sym typeface="Arial"/>
              </a:defRPr>
            </a:lvl4pPr>
            <a:lvl5pPr indent="0" lvl="4" marL="0" marR="0" rtl="0" algn="ctr">
              <a:spcBef>
                <a:spcPts val="0"/>
              </a:spcBef>
              <a:spcAft>
                <a:spcPts val="0"/>
              </a:spcAft>
              <a:buNone/>
              <a:defRPr b="0" i="0" sz="800">
                <a:solidFill>
                  <a:srgbClr val="8A8B8A"/>
                </a:solidFill>
                <a:latin typeface="Arial"/>
                <a:ea typeface="Arial"/>
                <a:cs typeface="Arial"/>
                <a:sym typeface="Arial"/>
              </a:defRPr>
            </a:lvl5pPr>
            <a:lvl6pPr indent="0" lvl="5" marL="0" marR="0" rtl="0" algn="ctr">
              <a:spcBef>
                <a:spcPts val="0"/>
              </a:spcBef>
              <a:spcAft>
                <a:spcPts val="0"/>
              </a:spcAft>
              <a:buNone/>
              <a:defRPr b="0" i="0" sz="800">
                <a:solidFill>
                  <a:srgbClr val="8A8B8A"/>
                </a:solidFill>
                <a:latin typeface="Arial"/>
                <a:ea typeface="Arial"/>
                <a:cs typeface="Arial"/>
                <a:sym typeface="Arial"/>
              </a:defRPr>
            </a:lvl6pPr>
            <a:lvl7pPr indent="0" lvl="6" marL="0" marR="0" rtl="0" algn="ctr">
              <a:spcBef>
                <a:spcPts val="0"/>
              </a:spcBef>
              <a:spcAft>
                <a:spcPts val="0"/>
              </a:spcAft>
              <a:buNone/>
              <a:defRPr b="0" i="0" sz="800">
                <a:solidFill>
                  <a:srgbClr val="8A8B8A"/>
                </a:solidFill>
                <a:latin typeface="Arial"/>
                <a:ea typeface="Arial"/>
                <a:cs typeface="Arial"/>
                <a:sym typeface="Arial"/>
              </a:defRPr>
            </a:lvl7pPr>
            <a:lvl8pPr indent="0" lvl="7" marL="0" marR="0" rtl="0" algn="ctr">
              <a:spcBef>
                <a:spcPts val="0"/>
              </a:spcBef>
              <a:spcAft>
                <a:spcPts val="0"/>
              </a:spcAft>
              <a:buNone/>
              <a:defRPr b="0" i="0" sz="800">
                <a:solidFill>
                  <a:srgbClr val="8A8B8A"/>
                </a:solidFill>
                <a:latin typeface="Arial"/>
                <a:ea typeface="Arial"/>
                <a:cs typeface="Arial"/>
                <a:sym typeface="Arial"/>
              </a:defRPr>
            </a:lvl8pPr>
            <a:lvl9pPr indent="0" lvl="8" marL="0" marR="0" rtl="0" algn="ctr">
              <a:spcBef>
                <a:spcPts val="0"/>
              </a:spcBef>
              <a:spcAft>
                <a:spcPts val="0"/>
              </a:spcAft>
              <a:buNone/>
              <a:defRPr b="0" i="0" sz="8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206" name="Google Shape;206;p25"/>
          <p:cNvPicPr preferRelativeResize="0"/>
          <p:nvPr/>
        </p:nvPicPr>
        <p:blipFill rotWithShape="1">
          <a:blip r:embed="rId2">
            <a:alphaModFix/>
          </a:blip>
          <a:srcRect b="0" l="0" r="0" t="0"/>
          <a:stretch/>
        </p:blipFill>
        <p:spPr>
          <a:xfrm>
            <a:off x="12798552" y="609600"/>
            <a:ext cx="1298448" cy="49246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Right - Title Only">
  <p:cSld name="Image Right - Title Only">
    <p:spTree>
      <p:nvGrpSpPr>
        <p:cNvPr id="210" name="Shape 210"/>
        <p:cNvGrpSpPr/>
        <p:nvPr/>
      </p:nvGrpSpPr>
      <p:grpSpPr>
        <a:xfrm>
          <a:off x="0" y="0"/>
          <a:ext cx="0" cy="0"/>
          <a:chOff x="0" y="0"/>
          <a:chExt cx="0" cy="0"/>
        </a:xfrm>
      </p:grpSpPr>
      <p:sp>
        <p:nvSpPr>
          <p:cNvPr id="211" name="Google Shape;211;p27"/>
          <p:cNvSpPr txBox="1"/>
          <p:nvPr>
            <p:ph idx="1" type="subTitle"/>
          </p:nvPr>
        </p:nvSpPr>
        <p:spPr>
          <a:xfrm>
            <a:off x="685800" y="2057400"/>
            <a:ext cx="5943600" cy="57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12" name="Google Shape;212;p27"/>
          <p:cNvSpPr txBox="1"/>
          <p:nvPr>
            <p:ph type="ctrTitle"/>
          </p:nvPr>
        </p:nvSpPr>
        <p:spPr>
          <a:xfrm>
            <a:off x="685800" y="1219202"/>
            <a:ext cx="5943600" cy="9144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5000"/>
              <a:buFont typeface="Arial"/>
              <a:buNone/>
              <a:defRPr b="1" i="0" sz="5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13" name="Google Shape;213;p27"/>
          <p:cNvSpPr/>
          <p:nvPr>
            <p:ph idx="2" type="pic"/>
          </p:nvPr>
        </p:nvSpPr>
        <p:spPr>
          <a:xfrm>
            <a:off x="8718550" y="0"/>
            <a:ext cx="5911800" cy="8229600"/>
          </a:xfrm>
          <a:prstGeom prst="rect">
            <a:avLst/>
          </a:prstGeom>
          <a:noFill/>
          <a:ln>
            <a:noFill/>
          </a:ln>
        </p:spPr>
      </p:sp>
      <p:sp>
        <p:nvSpPr>
          <p:cNvPr id="214" name="Google Shape;214;p27"/>
          <p:cNvSpPr/>
          <p:nvPr/>
        </p:nvSpPr>
        <p:spPr>
          <a:xfrm>
            <a:off x="14097000" y="7696200"/>
            <a:ext cx="304800" cy="304800"/>
          </a:xfrm>
          <a:prstGeom prst="ellipse">
            <a:avLst/>
          </a:prstGeom>
          <a:noFill/>
          <a:ln cap="rnd" cmpd="sng" w="3175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27"/>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800">
                <a:solidFill>
                  <a:srgbClr val="8A8B8A"/>
                </a:solidFill>
                <a:latin typeface="Arial"/>
                <a:ea typeface="Arial"/>
                <a:cs typeface="Arial"/>
                <a:sym typeface="Arial"/>
              </a:defRPr>
            </a:lvl1pPr>
            <a:lvl2pPr indent="0" lvl="1" marL="0" marR="0" rtl="0" algn="ctr">
              <a:spcBef>
                <a:spcPts val="0"/>
              </a:spcBef>
              <a:spcAft>
                <a:spcPts val="0"/>
              </a:spcAft>
              <a:buNone/>
              <a:defRPr b="0" i="0" sz="800">
                <a:solidFill>
                  <a:srgbClr val="8A8B8A"/>
                </a:solidFill>
                <a:latin typeface="Arial"/>
                <a:ea typeface="Arial"/>
                <a:cs typeface="Arial"/>
                <a:sym typeface="Arial"/>
              </a:defRPr>
            </a:lvl2pPr>
            <a:lvl3pPr indent="0" lvl="2" marL="0" marR="0" rtl="0" algn="ctr">
              <a:spcBef>
                <a:spcPts val="0"/>
              </a:spcBef>
              <a:spcAft>
                <a:spcPts val="0"/>
              </a:spcAft>
              <a:buNone/>
              <a:defRPr b="0" i="0" sz="800">
                <a:solidFill>
                  <a:srgbClr val="8A8B8A"/>
                </a:solidFill>
                <a:latin typeface="Arial"/>
                <a:ea typeface="Arial"/>
                <a:cs typeface="Arial"/>
                <a:sym typeface="Arial"/>
              </a:defRPr>
            </a:lvl3pPr>
            <a:lvl4pPr indent="0" lvl="3" marL="0" marR="0" rtl="0" algn="ctr">
              <a:spcBef>
                <a:spcPts val="0"/>
              </a:spcBef>
              <a:spcAft>
                <a:spcPts val="0"/>
              </a:spcAft>
              <a:buNone/>
              <a:defRPr b="0" i="0" sz="800">
                <a:solidFill>
                  <a:srgbClr val="8A8B8A"/>
                </a:solidFill>
                <a:latin typeface="Arial"/>
                <a:ea typeface="Arial"/>
                <a:cs typeface="Arial"/>
                <a:sym typeface="Arial"/>
              </a:defRPr>
            </a:lvl4pPr>
            <a:lvl5pPr indent="0" lvl="4" marL="0" marR="0" rtl="0" algn="ctr">
              <a:spcBef>
                <a:spcPts val="0"/>
              </a:spcBef>
              <a:spcAft>
                <a:spcPts val="0"/>
              </a:spcAft>
              <a:buNone/>
              <a:defRPr b="0" i="0" sz="800">
                <a:solidFill>
                  <a:srgbClr val="8A8B8A"/>
                </a:solidFill>
                <a:latin typeface="Arial"/>
                <a:ea typeface="Arial"/>
                <a:cs typeface="Arial"/>
                <a:sym typeface="Arial"/>
              </a:defRPr>
            </a:lvl5pPr>
            <a:lvl6pPr indent="0" lvl="5" marL="0" marR="0" rtl="0" algn="ctr">
              <a:spcBef>
                <a:spcPts val="0"/>
              </a:spcBef>
              <a:spcAft>
                <a:spcPts val="0"/>
              </a:spcAft>
              <a:buNone/>
              <a:defRPr b="0" i="0" sz="800">
                <a:solidFill>
                  <a:srgbClr val="8A8B8A"/>
                </a:solidFill>
                <a:latin typeface="Arial"/>
                <a:ea typeface="Arial"/>
                <a:cs typeface="Arial"/>
                <a:sym typeface="Arial"/>
              </a:defRPr>
            </a:lvl6pPr>
            <a:lvl7pPr indent="0" lvl="6" marL="0" marR="0" rtl="0" algn="ctr">
              <a:spcBef>
                <a:spcPts val="0"/>
              </a:spcBef>
              <a:spcAft>
                <a:spcPts val="0"/>
              </a:spcAft>
              <a:buNone/>
              <a:defRPr b="0" i="0" sz="800">
                <a:solidFill>
                  <a:srgbClr val="8A8B8A"/>
                </a:solidFill>
                <a:latin typeface="Arial"/>
                <a:ea typeface="Arial"/>
                <a:cs typeface="Arial"/>
                <a:sym typeface="Arial"/>
              </a:defRPr>
            </a:lvl7pPr>
            <a:lvl8pPr indent="0" lvl="7" marL="0" marR="0" rtl="0" algn="ctr">
              <a:spcBef>
                <a:spcPts val="0"/>
              </a:spcBef>
              <a:spcAft>
                <a:spcPts val="0"/>
              </a:spcAft>
              <a:buNone/>
              <a:defRPr b="0" i="0" sz="800">
                <a:solidFill>
                  <a:srgbClr val="8A8B8A"/>
                </a:solidFill>
                <a:latin typeface="Arial"/>
                <a:ea typeface="Arial"/>
                <a:cs typeface="Arial"/>
                <a:sym typeface="Arial"/>
              </a:defRPr>
            </a:lvl8pPr>
            <a:lvl9pPr indent="0" lvl="8" marL="0" marR="0" rtl="0" algn="ctr">
              <a:spcBef>
                <a:spcPts val="0"/>
              </a:spcBef>
              <a:spcAft>
                <a:spcPts val="0"/>
              </a:spcAft>
              <a:buNone/>
              <a:defRPr b="0" i="0" sz="8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216" name="Google Shape;216;p27"/>
          <p:cNvPicPr preferRelativeResize="0"/>
          <p:nvPr/>
        </p:nvPicPr>
        <p:blipFill rotWithShape="1">
          <a:blip r:embed="rId2">
            <a:alphaModFix/>
          </a:blip>
          <a:srcRect b="0" l="0" r="0" t="0"/>
          <a:stretch/>
        </p:blipFill>
        <p:spPr>
          <a:xfrm>
            <a:off x="1905000" y="577061"/>
            <a:ext cx="1298448" cy="49246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Right - Basic Content">
  <p:cSld name="Image Right - Basic Content">
    <p:spTree>
      <p:nvGrpSpPr>
        <p:cNvPr id="217" name="Shape 217"/>
        <p:cNvGrpSpPr/>
        <p:nvPr/>
      </p:nvGrpSpPr>
      <p:grpSpPr>
        <a:xfrm>
          <a:off x="0" y="0"/>
          <a:ext cx="0" cy="0"/>
          <a:chOff x="0" y="0"/>
          <a:chExt cx="0" cy="0"/>
        </a:xfrm>
      </p:grpSpPr>
      <p:sp>
        <p:nvSpPr>
          <p:cNvPr id="218" name="Google Shape;218;p28"/>
          <p:cNvSpPr/>
          <p:nvPr>
            <p:ph idx="2" type="pic"/>
          </p:nvPr>
        </p:nvSpPr>
        <p:spPr>
          <a:xfrm>
            <a:off x="8718550" y="0"/>
            <a:ext cx="5911800" cy="8229600"/>
          </a:xfrm>
          <a:prstGeom prst="rect">
            <a:avLst/>
          </a:prstGeom>
          <a:noFill/>
          <a:ln>
            <a:noFill/>
          </a:ln>
        </p:spPr>
      </p:sp>
      <p:sp>
        <p:nvSpPr>
          <p:cNvPr id="219" name="Google Shape;219;p28"/>
          <p:cNvSpPr txBox="1"/>
          <p:nvPr>
            <p:ph idx="1" type="body"/>
          </p:nvPr>
        </p:nvSpPr>
        <p:spPr>
          <a:xfrm>
            <a:off x="685800" y="3048000"/>
            <a:ext cx="5943600" cy="4572000"/>
          </a:xfrm>
          <a:prstGeom prst="rect">
            <a:avLst/>
          </a:prstGeom>
          <a:noFill/>
          <a:ln>
            <a:noFill/>
          </a:ln>
        </p:spPr>
        <p:txBody>
          <a:bodyPr anchorCtr="0" anchor="t" bIns="45700" lIns="91425" spcFirstLastPara="1" rIns="91425" wrap="square" tIns="45700">
            <a:noAutofit/>
          </a:bodyPr>
          <a:lstStyle>
            <a:lvl1pPr indent="-336550" lvl="0" marL="457200" marR="0" rtl="0" algn="l">
              <a:lnSpc>
                <a:spcPct val="130000"/>
              </a:lnSpc>
              <a:spcBef>
                <a:spcPts val="38"/>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1pPr>
            <a:lvl2pPr indent="-336550" lvl="1" marL="9144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2pPr>
            <a:lvl3pPr indent="-336550" lvl="2" marL="13716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3pPr>
            <a:lvl4pPr indent="-336550" lvl="3" marL="1828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4pPr>
            <a:lvl5pPr indent="-336550" lvl="4" marL="22860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0" name="Google Shape;220;p28"/>
          <p:cNvSpPr txBox="1"/>
          <p:nvPr>
            <p:ph idx="3" type="subTitle"/>
          </p:nvPr>
        </p:nvSpPr>
        <p:spPr>
          <a:xfrm>
            <a:off x="685800" y="2057400"/>
            <a:ext cx="5943600" cy="57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21" name="Google Shape;221;p28"/>
          <p:cNvSpPr txBox="1"/>
          <p:nvPr>
            <p:ph type="ctrTitle"/>
          </p:nvPr>
        </p:nvSpPr>
        <p:spPr>
          <a:xfrm>
            <a:off x="685800" y="1219202"/>
            <a:ext cx="5943600" cy="9144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5000"/>
              <a:buFont typeface="Arial"/>
              <a:buNone/>
              <a:defRPr b="1" i="0" sz="5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22" name="Google Shape;222;p28"/>
          <p:cNvSpPr/>
          <p:nvPr/>
        </p:nvSpPr>
        <p:spPr>
          <a:xfrm>
            <a:off x="685800" y="2819400"/>
            <a:ext cx="761358" cy="0"/>
          </a:xfrm>
          <a:custGeom>
            <a:rect b="b" l="l" r="r" t="t"/>
            <a:pathLst>
              <a:path extrusionOk="0" h="120000" w="759459">
                <a:moveTo>
                  <a:pt x="0" y="0"/>
                </a:moveTo>
                <a:lnTo>
                  <a:pt x="759460" y="0"/>
                </a:lnTo>
              </a:path>
            </a:pathLst>
          </a:custGeom>
          <a:noFill/>
          <a:ln cap="flat" cmpd="sng" w="12700">
            <a:solidFill>
              <a:srgbClr val="231F20"/>
            </a:solidFill>
            <a:prstDash val="solid"/>
            <a:round/>
            <a:headEnd len="med" w="med" type="none"/>
            <a:tailEnd len="med" w="med"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28"/>
          <p:cNvSpPr/>
          <p:nvPr/>
        </p:nvSpPr>
        <p:spPr>
          <a:xfrm>
            <a:off x="14097000" y="7696200"/>
            <a:ext cx="304800" cy="304800"/>
          </a:xfrm>
          <a:prstGeom prst="ellipse">
            <a:avLst/>
          </a:prstGeom>
          <a:noFill/>
          <a:ln cap="rnd" cmpd="sng" w="3175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28"/>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800">
                <a:solidFill>
                  <a:srgbClr val="8A8B8A"/>
                </a:solidFill>
                <a:latin typeface="Arial"/>
                <a:ea typeface="Arial"/>
                <a:cs typeface="Arial"/>
                <a:sym typeface="Arial"/>
              </a:defRPr>
            </a:lvl1pPr>
            <a:lvl2pPr indent="0" lvl="1" marL="0" marR="0" rtl="0" algn="ctr">
              <a:spcBef>
                <a:spcPts val="0"/>
              </a:spcBef>
              <a:spcAft>
                <a:spcPts val="0"/>
              </a:spcAft>
              <a:buNone/>
              <a:defRPr b="0" i="0" sz="800">
                <a:solidFill>
                  <a:srgbClr val="8A8B8A"/>
                </a:solidFill>
                <a:latin typeface="Arial"/>
                <a:ea typeface="Arial"/>
                <a:cs typeface="Arial"/>
                <a:sym typeface="Arial"/>
              </a:defRPr>
            </a:lvl2pPr>
            <a:lvl3pPr indent="0" lvl="2" marL="0" marR="0" rtl="0" algn="ctr">
              <a:spcBef>
                <a:spcPts val="0"/>
              </a:spcBef>
              <a:spcAft>
                <a:spcPts val="0"/>
              </a:spcAft>
              <a:buNone/>
              <a:defRPr b="0" i="0" sz="800">
                <a:solidFill>
                  <a:srgbClr val="8A8B8A"/>
                </a:solidFill>
                <a:latin typeface="Arial"/>
                <a:ea typeface="Arial"/>
                <a:cs typeface="Arial"/>
                <a:sym typeface="Arial"/>
              </a:defRPr>
            </a:lvl3pPr>
            <a:lvl4pPr indent="0" lvl="3" marL="0" marR="0" rtl="0" algn="ctr">
              <a:spcBef>
                <a:spcPts val="0"/>
              </a:spcBef>
              <a:spcAft>
                <a:spcPts val="0"/>
              </a:spcAft>
              <a:buNone/>
              <a:defRPr b="0" i="0" sz="800">
                <a:solidFill>
                  <a:srgbClr val="8A8B8A"/>
                </a:solidFill>
                <a:latin typeface="Arial"/>
                <a:ea typeface="Arial"/>
                <a:cs typeface="Arial"/>
                <a:sym typeface="Arial"/>
              </a:defRPr>
            </a:lvl4pPr>
            <a:lvl5pPr indent="0" lvl="4" marL="0" marR="0" rtl="0" algn="ctr">
              <a:spcBef>
                <a:spcPts val="0"/>
              </a:spcBef>
              <a:spcAft>
                <a:spcPts val="0"/>
              </a:spcAft>
              <a:buNone/>
              <a:defRPr b="0" i="0" sz="800">
                <a:solidFill>
                  <a:srgbClr val="8A8B8A"/>
                </a:solidFill>
                <a:latin typeface="Arial"/>
                <a:ea typeface="Arial"/>
                <a:cs typeface="Arial"/>
                <a:sym typeface="Arial"/>
              </a:defRPr>
            </a:lvl5pPr>
            <a:lvl6pPr indent="0" lvl="5" marL="0" marR="0" rtl="0" algn="ctr">
              <a:spcBef>
                <a:spcPts val="0"/>
              </a:spcBef>
              <a:spcAft>
                <a:spcPts val="0"/>
              </a:spcAft>
              <a:buNone/>
              <a:defRPr b="0" i="0" sz="800">
                <a:solidFill>
                  <a:srgbClr val="8A8B8A"/>
                </a:solidFill>
                <a:latin typeface="Arial"/>
                <a:ea typeface="Arial"/>
                <a:cs typeface="Arial"/>
                <a:sym typeface="Arial"/>
              </a:defRPr>
            </a:lvl6pPr>
            <a:lvl7pPr indent="0" lvl="6" marL="0" marR="0" rtl="0" algn="ctr">
              <a:spcBef>
                <a:spcPts val="0"/>
              </a:spcBef>
              <a:spcAft>
                <a:spcPts val="0"/>
              </a:spcAft>
              <a:buNone/>
              <a:defRPr b="0" i="0" sz="800">
                <a:solidFill>
                  <a:srgbClr val="8A8B8A"/>
                </a:solidFill>
                <a:latin typeface="Arial"/>
                <a:ea typeface="Arial"/>
                <a:cs typeface="Arial"/>
                <a:sym typeface="Arial"/>
              </a:defRPr>
            </a:lvl7pPr>
            <a:lvl8pPr indent="0" lvl="7" marL="0" marR="0" rtl="0" algn="ctr">
              <a:spcBef>
                <a:spcPts val="0"/>
              </a:spcBef>
              <a:spcAft>
                <a:spcPts val="0"/>
              </a:spcAft>
              <a:buNone/>
              <a:defRPr b="0" i="0" sz="800">
                <a:solidFill>
                  <a:srgbClr val="8A8B8A"/>
                </a:solidFill>
                <a:latin typeface="Arial"/>
                <a:ea typeface="Arial"/>
                <a:cs typeface="Arial"/>
                <a:sym typeface="Arial"/>
              </a:defRPr>
            </a:lvl8pPr>
            <a:lvl9pPr indent="0" lvl="8" marL="0" marR="0" rtl="0" algn="ctr">
              <a:spcBef>
                <a:spcPts val="0"/>
              </a:spcBef>
              <a:spcAft>
                <a:spcPts val="0"/>
              </a:spcAft>
              <a:buNone/>
              <a:defRPr b="0" i="0" sz="8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225" name="Google Shape;225;p28"/>
          <p:cNvPicPr preferRelativeResize="0"/>
          <p:nvPr/>
        </p:nvPicPr>
        <p:blipFill rotWithShape="1">
          <a:blip r:embed="rId2">
            <a:alphaModFix/>
          </a:blip>
          <a:srcRect b="0" l="0" r="0" t="0"/>
          <a:stretch/>
        </p:blipFill>
        <p:spPr>
          <a:xfrm>
            <a:off x="1905000" y="577061"/>
            <a:ext cx="1298448" cy="49246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Right - One Column">
  <p:cSld name="Image Right - One Column">
    <p:spTree>
      <p:nvGrpSpPr>
        <p:cNvPr id="226" name="Shape 226"/>
        <p:cNvGrpSpPr/>
        <p:nvPr/>
      </p:nvGrpSpPr>
      <p:grpSpPr>
        <a:xfrm>
          <a:off x="0" y="0"/>
          <a:ext cx="0" cy="0"/>
          <a:chOff x="0" y="0"/>
          <a:chExt cx="0" cy="0"/>
        </a:xfrm>
      </p:grpSpPr>
      <p:sp>
        <p:nvSpPr>
          <p:cNvPr id="227" name="Google Shape;227;p29"/>
          <p:cNvSpPr/>
          <p:nvPr>
            <p:ph idx="2" type="pic"/>
          </p:nvPr>
        </p:nvSpPr>
        <p:spPr>
          <a:xfrm>
            <a:off x="8718550" y="0"/>
            <a:ext cx="5911800" cy="8229600"/>
          </a:xfrm>
          <a:prstGeom prst="rect">
            <a:avLst/>
          </a:prstGeom>
          <a:noFill/>
          <a:ln>
            <a:noFill/>
          </a:ln>
        </p:spPr>
      </p:sp>
      <p:sp>
        <p:nvSpPr>
          <p:cNvPr id="228" name="Google Shape;228;p29"/>
          <p:cNvSpPr txBox="1"/>
          <p:nvPr>
            <p:ph idx="1" type="body"/>
          </p:nvPr>
        </p:nvSpPr>
        <p:spPr>
          <a:xfrm>
            <a:off x="685800" y="3048000"/>
            <a:ext cx="5943600" cy="4572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11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9" name="Google Shape;229;p29"/>
          <p:cNvSpPr txBox="1"/>
          <p:nvPr>
            <p:ph idx="3" type="subTitle"/>
          </p:nvPr>
        </p:nvSpPr>
        <p:spPr>
          <a:xfrm>
            <a:off x="685800" y="2057400"/>
            <a:ext cx="5943600" cy="57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30" name="Google Shape;230;p29"/>
          <p:cNvSpPr txBox="1"/>
          <p:nvPr>
            <p:ph type="ctrTitle"/>
          </p:nvPr>
        </p:nvSpPr>
        <p:spPr>
          <a:xfrm>
            <a:off x="685800" y="1219202"/>
            <a:ext cx="5943600" cy="9144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5000"/>
              <a:buFont typeface="Arial"/>
              <a:buNone/>
              <a:defRPr b="1" i="0" sz="5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31" name="Google Shape;231;p29"/>
          <p:cNvSpPr/>
          <p:nvPr/>
        </p:nvSpPr>
        <p:spPr>
          <a:xfrm>
            <a:off x="685800" y="2819400"/>
            <a:ext cx="761358" cy="0"/>
          </a:xfrm>
          <a:custGeom>
            <a:rect b="b" l="l" r="r" t="t"/>
            <a:pathLst>
              <a:path extrusionOk="0" h="120000" w="759459">
                <a:moveTo>
                  <a:pt x="0" y="0"/>
                </a:moveTo>
                <a:lnTo>
                  <a:pt x="759460" y="0"/>
                </a:lnTo>
              </a:path>
            </a:pathLst>
          </a:custGeom>
          <a:noFill/>
          <a:ln cap="flat" cmpd="sng" w="12700">
            <a:solidFill>
              <a:srgbClr val="231F20"/>
            </a:solidFill>
            <a:prstDash val="solid"/>
            <a:round/>
            <a:headEnd len="med" w="med" type="none"/>
            <a:tailEnd len="med" w="med"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29"/>
          <p:cNvSpPr/>
          <p:nvPr/>
        </p:nvSpPr>
        <p:spPr>
          <a:xfrm>
            <a:off x="14097000" y="7696200"/>
            <a:ext cx="304800" cy="304800"/>
          </a:xfrm>
          <a:prstGeom prst="ellipse">
            <a:avLst/>
          </a:prstGeom>
          <a:noFill/>
          <a:ln cap="rnd" cmpd="sng" w="3175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29"/>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800">
                <a:solidFill>
                  <a:srgbClr val="8A8B8A"/>
                </a:solidFill>
                <a:latin typeface="Arial"/>
                <a:ea typeface="Arial"/>
                <a:cs typeface="Arial"/>
                <a:sym typeface="Arial"/>
              </a:defRPr>
            </a:lvl1pPr>
            <a:lvl2pPr indent="0" lvl="1" marL="0" marR="0" rtl="0" algn="ctr">
              <a:spcBef>
                <a:spcPts val="0"/>
              </a:spcBef>
              <a:spcAft>
                <a:spcPts val="0"/>
              </a:spcAft>
              <a:buNone/>
              <a:defRPr b="0" i="0" sz="800">
                <a:solidFill>
                  <a:srgbClr val="8A8B8A"/>
                </a:solidFill>
                <a:latin typeface="Arial"/>
                <a:ea typeface="Arial"/>
                <a:cs typeface="Arial"/>
                <a:sym typeface="Arial"/>
              </a:defRPr>
            </a:lvl2pPr>
            <a:lvl3pPr indent="0" lvl="2" marL="0" marR="0" rtl="0" algn="ctr">
              <a:spcBef>
                <a:spcPts val="0"/>
              </a:spcBef>
              <a:spcAft>
                <a:spcPts val="0"/>
              </a:spcAft>
              <a:buNone/>
              <a:defRPr b="0" i="0" sz="800">
                <a:solidFill>
                  <a:srgbClr val="8A8B8A"/>
                </a:solidFill>
                <a:latin typeface="Arial"/>
                <a:ea typeface="Arial"/>
                <a:cs typeface="Arial"/>
                <a:sym typeface="Arial"/>
              </a:defRPr>
            </a:lvl3pPr>
            <a:lvl4pPr indent="0" lvl="3" marL="0" marR="0" rtl="0" algn="ctr">
              <a:spcBef>
                <a:spcPts val="0"/>
              </a:spcBef>
              <a:spcAft>
                <a:spcPts val="0"/>
              </a:spcAft>
              <a:buNone/>
              <a:defRPr b="0" i="0" sz="800">
                <a:solidFill>
                  <a:srgbClr val="8A8B8A"/>
                </a:solidFill>
                <a:latin typeface="Arial"/>
                <a:ea typeface="Arial"/>
                <a:cs typeface="Arial"/>
                <a:sym typeface="Arial"/>
              </a:defRPr>
            </a:lvl4pPr>
            <a:lvl5pPr indent="0" lvl="4" marL="0" marR="0" rtl="0" algn="ctr">
              <a:spcBef>
                <a:spcPts val="0"/>
              </a:spcBef>
              <a:spcAft>
                <a:spcPts val="0"/>
              </a:spcAft>
              <a:buNone/>
              <a:defRPr b="0" i="0" sz="800">
                <a:solidFill>
                  <a:srgbClr val="8A8B8A"/>
                </a:solidFill>
                <a:latin typeface="Arial"/>
                <a:ea typeface="Arial"/>
                <a:cs typeface="Arial"/>
                <a:sym typeface="Arial"/>
              </a:defRPr>
            </a:lvl5pPr>
            <a:lvl6pPr indent="0" lvl="5" marL="0" marR="0" rtl="0" algn="ctr">
              <a:spcBef>
                <a:spcPts val="0"/>
              </a:spcBef>
              <a:spcAft>
                <a:spcPts val="0"/>
              </a:spcAft>
              <a:buNone/>
              <a:defRPr b="0" i="0" sz="800">
                <a:solidFill>
                  <a:srgbClr val="8A8B8A"/>
                </a:solidFill>
                <a:latin typeface="Arial"/>
                <a:ea typeface="Arial"/>
                <a:cs typeface="Arial"/>
                <a:sym typeface="Arial"/>
              </a:defRPr>
            </a:lvl6pPr>
            <a:lvl7pPr indent="0" lvl="6" marL="0" marR="0" rtl="0" algn="ctr">
              <a:spcBef>
                <a:spcPts val="0"/>
              </a:spcBef>
              <a:spcAft>
                <a:spcPts val="0"/>
              </a:spcAft>
              <a:buNone/>
              <a:defRPr b="0" i="0" sz="800">
                <a:solidFill>
                  <a:srgbClr val="8A8B8A"/>
                </a:solidFill>
                <a:latin typeface="Arial"/>
                <a:ea typeface="Arial"/>
                <a:cs typeface="Arial"/>
                <a:sym typeface="Arial"/>
              </a:defRPr>
            </a:lvl7pPr>
            <a:lvl8pPr indent="0" lvl="7" marL="0" marR="0" rtl="0" algn="ctr">
              <a:spcBef>
                <a:spcPts val="0"/>
              </a:spcBef>
              <a:spcAft>
                <a:spcPts val="0"/>
              </a:spcAft>
              <a:buNone/>
              <a:defRPr b="0" i="0" sz="800">
                <a:solidFill>
                  <a:srgbClr val="8A8B8A"/>
                </a:solidFill>
                <a:latin typeface="Arial"/>
                <a:ea typeface="Arial"/>
                <a:cs typeface="Arial"/>
                <a:sym typeface="Arial"/>
              </a:defRPr>
            </a:lvl8pPr>
            <a:lvl9pPr indent="0" lvl="8" marL="0" marR="0" rtl="0" algn="ctr">
              <a:spcBef>
                <a:spcPts val="0"/>
              </a:spcBef>
              <a:spcAft>
                <a:spcPts val="0"/>
              </a:spcAft>
              <a:buNone/>
              <a:defRPr b="0" i="0" sz="8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234" name="Google Shape;234;p29"/>
          <p:cNvPicPr preferRelativeResize="0"/>
          <p:nvPr/>
        </p:nvPicPr>
        <p:blipFill rotWithShape="1">
          <a:blip r:embed="rId2">
            <a:alphaModFix/>
          </a:blip>
          <a:srcRect b="0" l="0" r="0" t="0"/>
          <a:stretch/>
        </p:blipFill>
        <p:spPr>
          <a:xfrm>
            <a:off x="1905000" y="577061"/>
            <a:ext cx="1298448" cy="49246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2">
  <p:cSld name="1_Title Slide 2">
    <p:spTree>
      <p:nvGrpSpPr>
        <p:cNvPr id="52" name="Shape 52"/>
        <p:cNvGrpSpPr/>
        <p:nvPr/>
      </p:nvGrpSpPr>
      <p:grpSpPr>
        <a:xfrm>
          <a:off x="0" y="0"/>
          <a:ext cx="0" cy="0"/>
          <a:chOff x="0" y="0"/>
          <a:chExt cx="0" cy="0"/>
        </a:xfrm>
      </p:grpSpPr>
      <p:sp>
        <p:nvSpPr>
          <p:cNvPr id="53" name="Google Shape;53;p4"/>
          <p:cNvSpPr/>
          <p:nvPr/>
        </p:nvSpPr>
        <p:spPr>
          <a:xfrm>
            <a:off x="14325600" y="3079750"/>
            <a:ext cx="304737" cy="1440180"/>
          </a:xfrm>
          <a:custGeom>
            <a:rect b="b" l="l" r="r" t="t"/>
            <a:pathLst>
              <a:path extrusionOk="0" h="8229600" w="440054">
                <a:moveTo>
                  <a:pt x="0" y="8229600"/>
                </a:moveTo>
                <a:lnTo>
                  <a:pt x="439712" y="8229600"/>
                </a:lnTo>
                <a:lnTo>
                  <a:pt x="439712" y="0"/>
                </a:lnTo>
                <a:lnTo>
                  <a:pt x="0" y="0"/>
                </a:lnTo>
                <a:lnTo>
                  <a:pt x="0" y="8229600"/>
                </a:lnTo>
                <a:close/>
              </a:path>
            </a:pathLst>
          </a:custGeom>
          <a:solidFill>
            <a:srgbClr val="C10E2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 name="Google Shape;54;p4"/>
          <p:cNvSpPr/>
          <p:nvPr/>
        </p:nvSpPr>
        <p:spPr>
          <a:xfrm>
            <a:off x="596900" y="4038600"/>
            <a:ext cx="14036604" cy="609600"/>
          </a:xfrm>
          <a:custGeom>
            <a:rect b="b" l="l" r="r" t="t"/>
            <a:pathLst>
              <a:path extrusionOk="0" h="152400" w="3885565">
                <a:moveTo>
                  <a:pt x="0" y="0"/>
                </a:moveTo>
                <a:lnTo>
                  <a:pt x="3885336" y="0"/>
                </a:lnTo>
              </a:path>
            </a:pathLst>
          </a:custGeom>
          <a:noFill/>
          <a:ln cap="rnd" cmpd="sng" w="25400">
            <a:solidFill>
              <a:srgbClr val="626469"/>
            </a:solidFill>
            <a:prstDash val="dot"/>
            <a:round/>
            <a:headEnd len="med" w="med" type="none"/>
            <a:tailEnd len="med" w="med"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 name="Google Shape;55;p4"/>
          <p:cNvSpPr txBox="1"/>
          <p:nvPr>
            <p:ph idx="1" type="subTitle"/>
          </p:nvPr>
        </p:nvSpPr>
        <p:spPr>
          <a:xfrm>
            <a:off x="533400" y="4155946"/>
            <a:ext cx="13258800" cy="1986000"/>
          </a:xfrm>
          <a:prstGeom prst="rect">
            <a:avLst/>
          </a:prstGeom>
          <a:noFill/>
          <a:ln>
            <a:noFill/>
          </a:ln>
        </p:spPr>
        <p:txBody>
          <a:bodyPr anchorCtr="0" anchor="t" bIns="45700" lIns="91425" spcFirstLastPara="1" rIns="91425" wrap="square" tIns="45700">
            <a:noAutofit/>
          </a:bodyPr>
          <a:lstStyle>
            <a:lvl1pPr lvl="0" marR="0" rtl="0" algn="l">
              <a:spcBef>
                <a:spcPts val="560"/>
              </a:spcBef>
              <a:spcAft>
                <a:spcPts val="0"/>
              </a:spcAft>
              <a:buClr>
                <a:srgbClr val="636466"/>
              </a:buClr>
              <a:buSzPts val="2800"/>
              <a:buFont typeface="Arial"/>
              <a:buNone/>
              <a:defRPr b="0" i="0" sz="2800" u="none" cap="none" strike="noStrike">
                <a:solidFill>
                  <a:srgbClr val="636466"/>
                </a:solidFill>
                <a:latin typeface="Arial"/>
                <a:ea typeface="Arial"/>
                <a:cs typeface="Arial"/>
                <a:sym typeface="Arial"/>
              </a:defRPr>
            </a:lvl1pPr>
            <a:lvl2pPr lvl="1" marR="0" rtl="0" algn="ctr">
              <a:spcBef>
                <a:spcPts val="400"/>
              </a:spcBef>
              <a:spcAft>
                <a:spcPts val="0"/>
              </a:spcAft>
              <a:buClr>
                <a:schemeClr val="dk1"/>
              </a:buClr>
              <a:buSzPts val="2000"/>
              <a:buFont typeface="Calibri"/>
              <a:buNone/>
              <a:defRPr b="0" i="0" sz="2000" u="none" cap="none" strike="noStrike">
                <a:solidFill>
                  <a:schemeClr val="dk1"/>
                </a:solidFill>
                <a:latin typeface="Calibri"/>
                <a:ea typeface="Calibri"/>
                <a:cs typeface="Calibri"/>
                <a:sym typeface="Calibri"/>
              </a:defRPr>
            </a:lvl2pPr>
            <a:lvl3pPr lvl="2" marR="0" rtl="0" algn="ctr">
              <a:spcBef>
                <a:spcPts val="36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lvl="3" marR="0" rtl="0" algn="ctr">
              <a:spcBef>
                <a:spcPts val="320"/>
              </a:spcBef>
              <a:spcAft>
                <a:spcPts val="0"/>
              </a:spcAft>
              <a:buClr>
                <a:schemeClr val="dk1"/>
              </a:buClr>
              <a:buSzPts val="1600"/>
              <a:buFont typeface="Calibri"/>
              <a:buNone/>
              <a:defRPr b="0" i="0" sz="1600" u="none" cap="none" strike="noStrike">
                <a:solidFill>
                  <a:schemeClr val="dk1"/>
                </a:solidFill>
                <a:latin typeface="Calibri"/>
                <a:ea typeface="Calibri"/>
                <a:cs typeface="Calibri"/>
                <a:sym typeface="Calibri"/>
              </a:defRPr>
            </a:lvl4pPr>
            <a:lvl5pPr lvl="4" marR="0" rtl="0" algn="ctr">
              <a:spcBef>
                <a:spcPts val="320"/>
              </a:spcBef>
              <a:spcAft>
                <a:spcPts val="0"/>
              </a:spcAft>
              <a:buClr>
                <a:schemeClr val="dk1"/>
              </a:buClr>
              <a:buSzPts val="1600"/>
              <a:buFont typeface="Calibri"/>
              <a:buNone/>
              <a:defRPr b="0" i="0" sz="1600" u="none" cap="none" strike="noStrike">
                <a:solidFill>
                  <a:schemeClr val="dk1"/>
                </a:solidFill>
                <a:latin typeface="Calibri"/>
                <a:ea typeface="Calibri"/>
                <a:cs typeface="Calibri"/>
                <a:sym typeface="Calibri"/>
              </a:defRPr>
            </a:lvl5pPr>
            <a:lvl6pPr lvl="5" marR="0" rtl="0" algn="ctr">
              <a:spcBef>
                <a:spcPts val="0"/>
              </a:spcBef>
              <a:spcAft>
                <a:spcPts val="0"/>
              </a:spcAft>
              <a:buSzPts val="1600"/>
              <a:buFont typeface="Calibri"/>
              <a:buNone/>
              <a:defRPr b="0" i="0" sz="1600" u="none" cap="none" strike="noStrike">
                <a:latin typeface="Calibri"/>
                <a:ea typeface="Calibri"/>
                <a:cs typeface="Calibri"/>
                <a:sym typeface="Calibri"/>
              </a:defRPr>
            </a:lvl6pPr>
            <a:lvl7pPr lvl="6" marR="0" rtl="0" algn="ctr">
              <a:spcBef>
                <a:spcPts val="0"/>
              </a:spcBef>
              <a:spcAft>
                <a:spcPts val="0"/>
              </a:spcAft>
              <a:buSzPts val="1600"/>
              <a:buFont typeface="Calibri"/>
              <a:buNone/>
              <a:defRPr b="0" i="0" sz="1600" u="none" cap="none" strike="noStrike">
                <a:latin typeface="Calibri"/>
                <a:ea typeface="Calibri"/>
                <a:cs typeface="Calibri"/>
                <a:sym typeface="Calibri"/>
              </a:defRPr>
            </a:lvl7pPr>
            <a:lvl8pPr lvl="7" marR="0" rtl="0" algn="ctr">
              <a:spcBef>
                <a:spcPts val="0"/>
              </a:spcBef>
              <a:spcAft>
                <a:spcPts val="0"/>
              </a:spcAft>
              <a:buSzPts val="1600"/>
              <a:buFont typeface="Calibri"/>
              <a:buNone/>
              <a:defRPr b="0" i="0" sz="1600" u="none" cap="none" strike="noStrike">
                <a:latin typeface="Calibri"/>
                <a:ea typeface="Calibri"/>
                <a:cs typeface="Calibri"/>
                <a:sym typeface="Calibri"/>
              </a:defRPr>
            </a:lvl8pPr>
            <a:lvl9pPr lvl="8" marR="0" rtl="0" algn="ctr">
              <a:spcBef>
                <a:spcPts val="0"/>
              </a:spcBef>
              <a:spcAft>
                <a:spcPts val="0"/>
              </a:spcAft>
              <a:buSzPts val="1600"/>
              <a:buFont typeface="Calibri"/>
              <a:buNone/>
              <a:defRPr b="0" i="0" sz="1600" u="none" cap="none" strike="noStrike">
                <a:latin typeface="Calibri"/>
                <a:ea typeface="Calibri"/>
                <a:cs typeface="Calibri"/>
                <a:sym typeface="Calibri"/>
              </a:defRPr>
            </a:lvl9pPr>
          </a:lstStyle>
          <a:p/>
        </p:txBody>
      </p:sp>
      <p:sp>
        <p:nvSpPr>
          <p:cNvPr id="56" name="Google Shape;56;p4"/>
          <p:cNvSpPr txBox="1"/>
          <p:nvPr>
            <p:ph type="ctrTitle"/>
          </p:nvPr>
        </p:nvSpPr>
        <p:spPr>
          <a:xfrm>
            <a:off x="533400" y="2743201"/>
            <a:ext cx="13258800" cy="13110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78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2pPr>
            <a:lvl3pPr lvl="2"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3pPr>
            <a:lvl4pPr lvl="3"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4pPr>
            <a:lvl5pPr lvl="4"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5pPr>
            <a:lvl6pPr lvl="5"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6pPr>
            <a:lvl7pPr lvl="6"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7pPr>
            <a:lvl8pPr lvl="7"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8pPr>
            <a:lvl9pPr lvl="8" marR="0" rtl="0" algn="ctr">
              <a:spcBef>
                <a:spcPts val="0"/>
              </a:spcBef>
              <a:spcAft>
                <a:spcPts val="0"/>
              </a:spcAft>
              <a:buSzPts val="1400"/>
              <a:buNone/>
              <a:defRPr b="0" i="0" sz="1800" u="none" cap="none" strike="noStrike">
                <a:solidFill>
                  <a:schemeClr val="dk2"/>
                </a:solidFill>
                <a:latin typeface="Calibri"/>
                <a:ea typeface="Calibri"/>
                <a:cs typeface="Calibri"/>
                <a:sym typeface="Calibri"/>
              </a:defRPr>
            </a:lvl9pPr>
          </a:lstStyle>
          <a:p/>
        </p:txBody>
      </p:sp>
      <p:sp>
        <p:nvSpPr>
          <p:cNvPr id="57" name="Google Shape;57;p4"/>
          <p:cNvSpPr/>
          <p:nvPr/>
        </p:nvSpPr>
        <p:spPr>
          <a:xfrm>
            <a:off x="0" y="7010400"/>
            <a:ext cx="14630400" cy="1219200"/>
          </a:xfrm>
          <a:prstGeom prst="rect">
            <a:avLst/>
          </a:prstGeom>
          <a:solidFill>
            <a:srgbClr val="C10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10E21"/>
              </a:solidFill>
              <a:latin typeface="Calibri"/>
              <a:ea typeface="Calibri"/>
              <a:cs typeface="Calibri"/>
              <a:sym typeface="Calibri"/>
            </a:endParaRPr>
          </a:p>
        </p:txBody>
      </p:sp>
      <p:sp>
        <p:nvSpPr>
          <p:cNvPr id="58" name="Google Shape;58;p4"/>
          <p:cNvSpPr/>
          <p:nvPr/>
        </p:nvSpPr>
        <p:spPr>
          <a:xfrm flipH="1" rot="10800000">
            <a:off x="0" y="7315200"/>
            <a:ext cx="14630400" cy="914400"/>
          </a:xfrm>
          <a:prstGeom prst="rect">
            <a:avLst/>
          </a:prstGeom>
          <a:solidFill>
            <a:srgbClr val="99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90000"/>
              </a:solidFill>
              <a:latin typeface="Calibri"/>
              <a:ea typeface="Calibri"/>
              <a:cs typeface="Calibri"/>
              <a:sym typeface="Calibri"/>
            </a:endParaRPr>
          </a:p>
        </p:txBody>
      </p:sp>
      <p:pic>
        <p:nvPicPr>
          <p:cNvPr id="59" name="Google Shape;59;p4"/>
          <p:cNvPicPr preferRelativeResize="0"/>
          <p:nvPr/>
        </p:nvPicPr>
        <p:blipFill rotWithShape="1">
          <a:blip r:embed="rId2">
            <a:alphaModFix/>
          </a:blip>
          <a:srcRect b="0" l="0" r="0" t="0"/>
          <a:stretch/>
        </p:blipFill>
        <p:spPr>
          <a:xfrm>
            <a:off x="533400" y="452393"/>
            <a:ext cx="2364957" cy="1279289"/>
          </a:xfrm>
          <a:prstGeom prst="rect">
            <a:avLst/>
          </a:prstGeom>
          <a:noFill/>
          <a:ln>
            <a:noFill/>
          </a:ln>
        </p:spPr>
      </p:pic>
      <p:pic>
        <p:nvPicPr>
          <p:cNvPr id="60" name="Google Shape;60;p4"/>
          <p:cNvPicPr preferRelativeResize="0"/>
          <p:nvPr/>
        </p:nvPicPr>
        <p:blipFill rotWithShape="1">
          <a:blip r:embed="rId3">
            <a:alphaModFix/>
          </a:blip>
          <a:srcRect b="0" l="0" r="0" t="0"/>
          <a:stretch/>
        </p:blipFill>
        <p:spPr>
          <a:xfrm>
            <a:off x="11701272" y="637720"/>
            <a:ext cx="2395727" cy="908633"/>
          </a:xfrm>
          <a:prstGeom prst="rect">
            <a:avLst/>
          </a:prstGeom>
          <a:noFill/>
          <a:ln>
            <a:noFill/>
          </a:ln>
        </p:spPr>
      </p:pic>
      <p:sp>
        <p:nvSpPr>
          <p:cNvPr id="61" name="Google Shape;61;p4"/>
          <p:cNvSpPr/>
          <p:nvPr/>
        </p:nvSpPr>
        <p:spPr>
          <a:xfrm>
            <a:off x="14325600" y="2971800"/>
            <a:ext cx="304800" cy="167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noFill/>
              <a:latin typeface="Calibri"/>
              <a:ea typeface="Calibri"/>
              <a:cs typeface="Calibri"/>
              <a:sym typeface="Calibri"/>
            </a:endParaRPr>
          </a:p>
        </p:txBody>
      </p:sp>
      <p:sp>
        <p:nvSpPr>
          <p:cNvPr id="62" name="Google Shape;62;p4"/>
          <p:cNvSpPr txBox="1"/>
          <p:nvPr/>
        </p:nvSpPr>
        <p:spPr>
          <a:xfrm>
            <a:off x="0" y="6906161"/>
            <a:ext cx="14630400" cy="1323300"/>
          </a:xfrm>
          <a:prstGeom prst="rect">
            <a:avLst/>
          </a:prstGeom>
          <a:gradFill>
            <a:gsLst>
              <a:gs pos="0">
                <a:srgbClr val="00B0F0"/>
              </a:gs>
              <a:gs pos="66000">
                <a:srgbClr val="953734"/>
              </a:gs>
              <a:gs pos="100000">
                <a:srgbClr val="FF0000"/>
              </a:gs>
            </a:gsLst>
            <a:lin ang="2700006" scaled="0"/>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80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Slides - One Column">
  <p:cSld name="Simple Slides - One Column">
    <p:spTree>
      <p:nvGrpSpPr>
        <p:cNvPr id="66" name="Shape 66"/>
        <p:cNvGrpSpPr/>
        <p:nvPr/>
      </p:nvGrpSpPr>
      <p:grpSpPr>
        <a:xfrm>
          <a:off x="0" y="0"/>
          <a:ext cx="0" cy="0"/>
          <a:chOff x="0" y="0"/>
          <a:chExt cx="0" cy="0"/>
        </a:xfrm>
      </p:grpSpPr>
      <p:sp>
        <p:nvSpPr>
          <p:cNvPr id="67" name="Google Shape;67;p6"/>
          <p:cNvSpPr txBox="1"/>
          <p:nvPr>
            <p:ph idx="1" type="body"/>
          </p:nvPr>
        </p:nvSpPr>
        <p:spPr>
          <a:xfrm>
            <a:off x="685800" y="3048000"/>
            <a:ext cx="12877800" cy="4419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11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6"/>
          <p:cNvSpPr txBox="1"/>
          <p:nvPr>
            <p:ph idx="2" type="subTitle"/>
          </p:nvPr>
        </p:nvSpPr>
        <p:spPr>
          <a:xfrm>
            <a:off x="685800" y="2057400"/>
            <a:ext cx="12877800" cy="57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69" name="Google Shape;69;p6"/>
          <p:cNvSpPr txBox="1"/>
          <p:nvPr>
            <p:ph type="ctrTitle"/>
          </p:nvPr>
        </p:nvSpPr>
        <p:spPr>
          <a:xfrm>
            <a:off x="685800" y="1219200"/>
            <a:ext cx="12877800" cy="9144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5000"/>
              <a:buFont typeface="Arial"/>
              <a:buNone/>
              <a:defRPr b="1" i="0" sz="5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0" name="Google Shape;70;p6"/>
          <p:cNvSpPr/>
          <p:nvPr/>
        </p:nvSpPr>
        <p:spPr>
          <a:xfrm>
            <a:off x="14097000" y="7696200"/>
            <a:ext cx="304800" cy="304800"/>
          </a:xfrm>
          <a:prstGeom prst="ellipse">
            <a:avLst/>
          </a:prstGeom>
          <a:noFill/>
          <a:ln cap="rnd" cmpd="sng" w="3175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6"/>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800">
                <a:solidFill>
                  <a:srgbClr val="8A8B8A"/>
                </a:solidFill>
                <a:latin typeface="Arial"/>
                <a:ea typeface="Arial"/>
                <a:cs typeface="Arial"/>
                <a:sym typeface="Arial"/>
              </a:defRPr>
            </a:lvl1pPr>
            <a:lvl2pPr indent="0" lvl="1" marL="0" marR="0" rtl="0" algn="ctr">
              <a:spcBef>
                <a:spcPts val="0"/>
              </a:spcBef>
              <a:spcAft>
                <a:spcPts val="0"/>
              </a:spcAft>
              <a:buNone/>
              <a:defRPr b="0" i="0" sz="800">
                <a:solidFill>
                  <a:srgbClr val="8A8B8A"/>
                </a:solidFill>
                <a:latin typeface="Arial"/>
                <a:ea typeface="Arial"/>
                <a:cs typeface="Arial"/>
                <a:sym typeface="Arial"/>
              </a:defRPr>
            </a:lvl2pPr>
            <a:lvl3pPr indent="0" lvl="2" marL="0" marR="0" rtl="0" algn="ctr">
              <a:spcBef>
                <a:spcPts val="0"/>
              </a:spcBef>
              <a:spcAft>
                <a:spcPts val="0"/>
              </a:spcAft>
              <a:buNone/>
              <a:defRPr b="0" i="0" sz="800">
                <a:solidFill>
                  <a:srgbClr val="8A8B8A"/>
                </a:solidFill>
                <a:latin typeface="Arial"/>
                <a:ea typeface="Arial"/>
                <a:cs typeface="Arial"/>
                <a:sym typeface="Arial"/>
              </a:defRPr>
            </a:lvl3pPr>
            <a:lvl4pPr indent="0" lvl="3" marL="0" marR="0" rtl="0" algn="ctr">
              <a:spcBef>
                <a:spcPts val="0"/>
              </a:spcBef>
              <a:spcAft>
                <a:spcPts val="0"/>
              </a:spcAft>
              <a:buNone/>
              <a:defRPr b="0" i="0" sz="800">
                <a:solidFill>
                  <a:srgbClr val="8A8B8A"/>
                </a:solidFill>
                <a:latin typeface="Arial"/>
                <a:ea typeface="Arial"/>
                <a:cs typeface="Arial"/>
                <a:sym typeface="Arial"/>
              </a:defRPr>
            </a:lvl4pPr>
            <a:lvl5pPr indent="0" lvl="4" marL="0" marR="0" rtl="0" algn="ctr">
              <a:spcBef>
                <a:spcPts val="0"/>
              </a:spcBef>
              <a:spcAft>
                <a:spcPts val="0"/>
              </a:spcAft>
              <a:buNone/>
              <a:defRPr b="0" i="0" sz="800">
                <a:solidFill>
                  <a:srgbClr val="8A8B8A"/>
                </a:solidFill>
                <a:latin typeface="Arial"/>
                <a:ea typeface="Arial"/>
                <a:cs typeface="Arial"/>
                <a:sym typeface="Arial"/>
              </a:defRPr>
            </a:lvl5pPr>
            <a:lvl6pPr indent="0" lvl="5" marL="0" marR="0" rtl="0" algn="ctr">
              <a:spcBef>
                <a:spcPts val="0"/>
              </a:spcBef>
              <a:spcAft>
                <a:spcPts val="0"/>
              </a:spcAft>
              <a:buNone/>
              <a:defRPr b="0" i="0" sz="800">
                <a:solidFill>
                  <a:srgbClr val="8A8B8A"/>
                </a:solidFill>
                <a:latin typeface="Arial"/>
                <a:ea typeface="Arial"/>
                <a:cs typeface="Arial"/>
                <a:sym typeface="Arial"/>
              </a:defRPr>
            </a:lvl6pPr>
            <a:lvl7pPr indent="0" lvl="6" marL="0" marR="0" rtl="0" algn="ctr">
              <a:spcBef>
                <a:spcPts val="0"/>
              </a:spcBef>
              <a:spcAft>
                <a:spcPts val="0"/>
              </a:spcAft>
              <a:buNone/>
              <a:defRPr b="0" i="0" sz="800">
                <a:solidFill>
                  <a:srgbClr val="8A8B8A"/>
                </a:solidFill>
                <a:latin typeface="Arial"/>
                <a:ea typeface="Arial"/>
                <a:cs typeface="Arial"/>
                <a:sym typeface="Arial"/>
              </a:defRPr>
            </a:lvl7pPr>
            <a:lvl8pPr indent="0" lvl="7" marL="0" marR="0" rtl="0" algn="ctr">
              <a:spcBef>
                <a:spcPts val="0"/>
              </a:spcBef>
              <a:spcAft>
                <a:spcPts val="0"/>
              </a:spcAft>
              <a:buNone/>
              <a:defRPr b="0" i="0" sz="800">
                <a:solidFill>
                  <a:srgbClr val="8A8B8A"/>
                </a:solidFill>
                <a:latin typeface="Arial"/>
                <a:ea typeface="Arial"/>
                <a:cs typeface="Arial"/>
                <a:sym typeface="Arial"/>
              </a:defRPr>
            </a:lvl8pPr>
            <a:lvl9pPr indent="0" lvl="8" marL="0" marR="0" rtl="0" algn="ctr">
              <a:spcBef>
                <a:spcPts val="0"/>
              </a:spcBef>
              <a:spcAft>
                <a:spcPts val="0"/>
              </a:spcAft>
              <a:buNone/>
              <a:defRPr b="0" i="0" sz="8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72" name="Google Shape;72;p6"/>
          <p:cNvPicPr preferRelativeResize="0"/>
          <p:nvPr/>
        </p:nvPicPr>
        <p:blipFill rotWithShape="1">
          <a:blip r:embed="rId2">
            <a:alphaModFix/>
          </a:blip>
          <a:srcRect b="0" l="0" r="0" t="0"/>
          <a:stretch/>
        </p:blipFill>
        <p:spPr>
          <a:xfrm>
            <a:off x="12798552" y="533400"/>
            <a:ext cx="1298448" cy="492466"/>
          </a:xfrm>
          <a:prstGeom prst="rect">
            <a:avLst/>
          </a:prstGeom>
          <a:noFill/>
          <a:ln>
            <a:noFill/>
          </a:ln>
        </p:spPr>
      </p:pic>
      <p:sp>
        <p:nvSpPr>
          <p:cNvPr id="73" name="Google Shape;73;p6"/>
          <p:cNvSpPr txBox="1"/>
          <p:nvPr/>
        </p:nvSpPr>
        <p:spPr>
          <a:xfrm rot="10800000">
            <a:off x="0" y="7589400"/>
            <a:ext cx="14630400" cy="640200"/>
          </a:xfrm>
          <a:prstGeom prst="rect">
            <a:avLst/>
          </a:prstGeom>
          <a:gradFill>
            <a:gsLst>
              <a:gs pos="0">
                <a:srgbClr val="00B0F0"/>
              </a:gs>
              <a:gs pos="66000">
                <a:srgbClr val="C55A11"/>
              </a:gs>
              <a:gs pos="100000">
                <a:srgbClr val="FF0000"/>
              </a:gs>
            </a:gsLst>
            <a:lin ang="2700006" scaled="0"/>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80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imple Slides - One Column">
  <p:cSld name="1_Simple Slides - One Column">
    <p:spTree>
      <p:nvGrpSpPr>
        <p:cNvPr id="74" name="Shape 74"/>
        <p:cNvGrpSpPr/>
        <p:nvPr/>
      </p:nvGrpSpPr>
      <p:grpSpPr>
        <a:xfrm>
          <a:off x="0" y="0"/>
          <a:ext cx="0" cy="0"/>
          <a:chOff x="0" y="0"/>
          <a:chExt cx="0" cy="0"/>
        </a:xfrm>
      </p:grpSpPr>
      <p:sp>
        <p:nvSpPr>
          <p:cNvPr id="75" name="Google Shape;75;p7"/>
          <p:cNvSpPr txBox="1"/>
          <p:nvPr>
            <p:ph idx="1" type="body"/>
          </p:nvPr>
        </p:nvSpPr>
        <p:spPr>
          <a:xfrm>
            <a:off x="685800" y="3048000"/>
            <a:ext cx="12877800" cy="4419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11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7"/>
          <p:cNvSpPr txBox="1"/>
          <p:nvPr>
            <p:ph idx="2" type="subTitle"/>
          </p:nvPr>
        </p:nvSpPr>
        <p:spPr>
          <a:xfrm>
            <a:off x="685800" y="2057400"/>
            <a:ext cx="12877800" cy="57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77" name="Google Shape;77;p7"/>
          <p:cNvSpPr txBox="1"/>
          <p:nvPr>
            <p:ph type="ctrTitle"/>
          </p:nvPr>
        </p:nvSpPr>
        <p:spPr>
          <a:xfrm>
            <a:off x="685800" y="1219200"/>
            <a:ext cx="12877800" cy="9144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5000"/>
              <a:buFont typeface="Arial"/>
              <a:buNone/>
              <a:defRPr b="1" i="0" sz="5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8" name="Google Shape;78;p7"/>
          <p:cNvSpPr/>
          <p:nvPr/>
        </p:nvSpPr>
        <p:spPr>
          <a:xfrm>
            <a:off x="14097000" y="7696200"/>
            <a:ext cx="304800" cy="304800"/>
          </a:xfrm>
          <a:prstGeom prst="ellipse">
            <a:avLst/>
          </a:prstGeom>
          <a:noFill/>
          <a:ln cap="rnd" cmpd="sng" w="3175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7"/>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800">
                <a:solidFill>
                  <a:srgbClr val="8A8B8A"/>
                </a:solidFill>
                <a:latin typeface="Arial"/>
                <a:ea typeface="Arial"/>
                <a:cs typeface="Arial"/>
                <a:sym typeface="Arial"/>
              </a:defRPr>
            </a:lvl1pPr>
            <a:lvl2pPr indent="0" lvl="1" marL="0" marR="0" rtl="0" algn="ctr">
              <a:spcBef>
                <a:spcPts val="0"/>
              </a:spcBef>
              <a:spcAft>
                <a:spcPts val="0"/>
              </a:spcAft>
              <a:buNone/>
              <a:defRPr b="0" i="0" sz="800">
                <a:solidFill>
                  <a:srgbClr val="8A8B8A"/>
                </a:solidFill>
                <a:latin typeface="Arial"/>
                <a:ea typeface="Arial"/>
                <a:cs typeface="Arial"/>
                <a:sym typeface="Arial"/>
              </a:defRPr>
            </a:lvl2pPr>
            <a:lvl3pPr indent="0" lvl="2" marL="0" marR="0" rtl="0" algn="ctr">
              <a:spcBef>
                <a:spcPts val="0"/>
              </a:spcBef>
              <a:spcAft>
                <a:spcPts val="0"/>
              </a:spcAft>
              <a:buNone/>
              <a:defRPr b="0" i="0" sz="800">
                <a:solidFill>
                  <a:srgbClr val="8A8B8A"/>
                </a:solidFill>
                <a:latin typeface="Arial"/>
                <a:ea typeface="Arial"/>
                <a:cs typeface="Arial"/>
                <a:sym typeface="Arial"/>
              </a:defRPr>
            </a:lvl3pPr>
            <a:lvl4pPr indent="0" lvl="3" marL="0" marR="0" rtl="0" algn="ctr">
              <a:spcBef>
                <a:spcPts val="0"/>
              </a:spcBef>
              <a:spcAft>
                <a:spcPts val="0"/>
              </a:spcAft>
              <a:buNone/>
              <a:defRPr b="0" i="0" sz="800">
                <a:solidFill>
                  <a:srgbClr val="8A8B8A"/>
                </a:solidFill>
                <a:latin typeface="Arial"/>
                <a:ea typeface="Arial"/>
                <a:cs typeface="Arial"/>
                <a:sym typeface="Arial"/>
              </a:defRPr>
            </a:lvl4pPr>
            <a:lvl5pPr indent="0" lvl="4" marL="0" marR="0" rtl="0" algn="ctr">
              <a:spcBef>
                <a:spcPts val="0"/>
              </a:spcBef>
              <a:spcAft>
                <a:spcPts val="0"/>
              </a:spcAft>
              <a:buNone/>
              <a:defRPr b="0" i="0" sz="800">
                <a:solidFill>
                  <a:srgbClr val="8A8B8A"/>
                </a:solidFill>
                <a:latin typeface="Arial"/>
                <a:ea typeface="Arial"/>
                <a:cs typeface="Arial"/>
                <a:sym typeface="Arial"/>
              </a:defRPr>
            </a:lvl5pPr>
            <a:lvl6pPr indent="0" lvl="5" marL="0" marR="0" rtl="0" algn="ctr">
              <a:spcBef>
                <a:spcPts val="0"/>
              </a:spcBef>
              <a:spcAft>
                <a:spcPts val="0"/>
              </a:spcAft>
              <a:buNone/>
              <a:defRPr b="0" i="0" sz="800">
                <a:solidFill>
                  <a:srgbClr val="8A8B8A"/>
                </a:solidFill>
                <a:latin typeface="Arial"/>
                <a:ea typeface="Arial"/>
                <a:cs typeface="Arial"/>
                <a:sym typeface="Arial"/>
              </a:defRPr>
            </a:lvl6pPr>
            <a:lvl7pPr indent="0" lvl="6" marL="0" marR="0" rtl="0" algn="ctr">
              <a:spcBef>
                <a:spcPts val="0"/>
              </a:spcBef>
              <a:spcAft>
                <a:spcPts val="0"/>
              </a:spcAft>
              <a:buNone/>
              <a:defRPr b="0" i="0" sz="800">
                <a:solidFill>
                  <a:srgbClr val="8A8B8A"/>
                </a:solidFill>
                <a:latin typeface="Arial"/>
                <a:ea typeface="Arial"/>
                <a:cs typeface="Arial"/>
                <a:sym typeface="Arial"/>
              </a:defRPr>
            </a:lvl7pPr>
            <a:lvl8pPr indent="0" lvl="7" marL="0" marR="0" rtl="0" algn="ctr">
              <a:spcBef>
                <a:spcPts val="0"/>
              </a:spcBef>
              <a:spcAft>
                <a:spcPts val="0"/>
              </a:spcAft>
              <a:buNone/>
              <a:defRPr b="0" i="0" sz="800">
                <a:solidFill>
                  <a:srgbClr val="8A8B8A"/>
                </a:solidFill>
                <a:latin typeface="Arial"/>
                <a:ea typeface="Arial"/>
                <a:cs typeface="Arial"/>
                <a:sym typeface="Arial"/>
              </a:defRPr>
            </a:lvl8pPr>
            <a:lvl9pPr indent="0" lvl="8" marL="0" marR="0" rtl="0" algn="ctr">
              <a:spcBef>
                <a:spcPts val="0"/>
              </a:spcBef>
              <a:spcAft>
                <a:spcPts val="0"/>
              </a:spcAft>
              <a:buNone/>
              <a:defRPr b="0" i="0" sz="8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80" name="Google Shape;80;p7"/>
          <p:cNvPicPr preferRelativeResize="0"/>
          <p:nvPr/>
        </p:nvPicPr>
        <p:blipFill rotWithShape="1">
          <a:blip r:embed="rId2">
            <a:alphaModFix/>
          </a:blip>
          <a:srcRect b="0" l="0" r="0" t="0"/>
          <a:stretch/>
        </p:blipFill>
        <p:spPr>
          <a:xfrm>
            <a:off x="12798552" y="533400"/>
            <a:ext cx="1298448" cy="492466"/>
          </a:xfrm>
          <a:prstGeom prst="rect">
            <a:avLst/>
          </a:prstGeom>
          <a:noFill/>
          <a:ln>
            <a:noFill/>
          </a:ln>
        </p:spPr>
      </p:pic>
      <p:sp>
        <p:nvSpPr>
          <p:cNvPr id="81" name="Google Shape;81;p7"/>
          <p:cNvSpPr txBox="1"/>
          <p:nvPr/>
        </p:nvSpPr>
        <p:spPr>
          <a:xfrm>
            <a:off x="0" y="7589520"/>
            <a:ext cx="14630400" cy="640200"/>
          </a:xfrm>
          <a:prstGeom prst="rect">
            <a:avLst/>
          </a:prstGeom>
          <a:gradFill>
            <a:gsLst>
              <a:gs pos="0">
                <a:srgbClr val="00B0F0"/>
              </a:gs>
              <a:gs pos="66000">
                <a:srgbClr val="C55A11"/>
              </a:gs>
              <a:gs pos="100000">
                <a:srgbClr val="FF0000"/>
              </a:gs>
            </a:gsLst>
            <a:lin ang="2700006" scaled="0"/>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80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Slides - Title Only">
  <p:cSld name="Simple Slides - Title Only">
    <p:spTree>
      <p:nvGrpSpPr>
        <p:cNvPr id="82" name="Shape 82"/>
        <p:cNvGrpSpPr/>
        <p:nvPr/>
      </p:nvGrpSpPr>
      <p:grpSpPr>
        <a:xfrm>
          <a:off x="0" y="0"/>
          <a:ext cx="0" cy="0"/>
          <a:chOff x="0" y="0"/>
          <a:chExt cx="0" cy="0"/>
        </a:xfrm>
      </p:grpSpPr>
      <p:sp>
        <p:nvSpPr>
          <p:cNvPr id="83" name="Google Shape;83;p8"/>
          <p:cNvSpPr txBox="1"/>
          <p:nvPr>
            <p:ph idx="1" type="subTitle"/>
          </p:nvPr>
        </p:nvSpPr>
        <p:spPr>
          <a:xfrm>
            <a:off x="685800" y="2057400"/>
            <a:ext cx="12877800" cy="57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84" name="Google Shape;84;p8"/>
          <p:cNvSpPr txBox="1"/>
          <p:nvPr>
            <p:ph type="ctrTitle"/>
          </p:nvPr>
        </p:nvSpPr>
        <p:spPr>
          <a:xfrm>
            <a:off x="685800" y="1219200"/>
            <a:ext cx="12877800" cy="9144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5000"/>
              <a:buFont typeface="Arial"/>
              <a:buNone/>
              <a:defRPr b="1" i="0" sz="5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5" name="Google Shape;85;p8"/>
          <p:cNvSpPr/>
          <p:nvPr/>
        </p:nvSpPr>
        <p:spPr>
          <a:xfrm>
            <a:off x="14097000" y="7696200"/>
            <a:ext cx="304800" cy="304800"/>
          </a:xfrm>
          <a:prstGeom prst="ellipse">
            <a:avLst/>
          </a:prstGeom>
          <a:noFill/>
          <a:ln cap="rnd" cmpd="sng" w="3175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8"/>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800">
                <a:solidFill>
                  <a:srgbClr val="8A8B8A"/>
                </a:solidFill>
                <a:latin typeface="Arial"/>
                <a:ea typeface="Arial"/>
                <a:cs typeface="Arial"/>
                <a:sym typeface="Arial"/>
              </a:defRPr>
            </a:lvl1pPr>
            <a:lvl2pPr indent="0" lvl="1" marL="0" marR="0" rtl="0" algn="ctr">
              <a:spcBef>
                <a:spcPts val="0"/>
              </a:spcBef>
              <a:spcAft>
                <a:spcPts val="0"/>
              </a:spcAft>
              <a:buNone/>
              <a:defRPr b="0" i="0" sz="800">
                <a:solidFill>
                  <a:srgbClr val="8A8B8A"/>
                </a:solidFill>
                <a:latin typeface="Arial"/>
                <a:ea typeface="Arial"/>
                <a:cs typeface="Arial"/>
                <a:sym typeface="Arial"/>
              </a:defRPr>
            </a:lvl2pPr>
            <a:lvl3pPr indent="0" lvl="2" marL="0" marR="0" rtl="0" algn="ctr">
              <a:spcBef>
                <a:spcPts val="0"/>
              </a:spcBef>
              <a:spcAft>
                <a:spcPts val="0"/>
              </a:spcAft>
              <a:buNone/>
              <a:defRPr b="0" i="0" sz="800">
                <a:solidFill>
                  <a:srgbClr val="8A8B8A"/>
                </a:solidFill>
                <a:latin typeface="Arial"/>
                <a:ea typeface="Arial"/>
                <a:cs typeface="Arial"/>
                <a:sym typeface="Arial"/>
              </a:defRPr>
            </a:lvl3pPr>
            <a:lvl4pPr indent="0" lvl="3" marL="0" marR="0" rtl="0" algn="ctr">
              <a:spcBef>
                <a:spcPts val="0"/>
              </a:spcBef>
              <a:spcAft>
                <a:spcPts val="0"/>
              </a:spcAft>
              <a:buNone/>
              <a:defRPr b="0" i="0" sz="800">
                <a:solidFill>
                  <a:srgbClr val="8A8B8A"/>
                </a:solidFill>
                <a:latin typeface="Arial"/>
                <a:ea typeface="Arial"/>
                <a:cs typeface="Arial"/>
                <a:sym typeface="Arial"/>
              </a:defRPr>
            </a:lvl4pPr>
            <a:lvl5pPr indent="0" lvl="4" marL="0" marR="0" rtl="0" algn="ctr">
              <a:spcBef>
                <a:spcPts val="0"/>
              </a:spcBef>
              <a:spcAft>
                <a:spcPts val="0"/>
              </a:spcAft>
              <a:buNone/>
              <a:defRPr b="0" i="0" sz="800">
                <a:solidFill>
                  <a:srgbClr val="8A8B8A"/>
                </a:solidFill>
                <a:latin typeface="Arial"/>
                <a:ea typeface="Arial"/>
                <a:cs typeface="Arial"/>
                <a:sym typeface="Arial"/>
              </a:defRPr>
            </a:lvl5pPr>
            <a:lvl6pPr indent="0" lvl="5" marL="0" marR="0" rtl="0" algn="ctr">
              <a:spcBef>
                <a:spcPts val="0"/>
              </a:spcBef>
              <a:spcAft>
                <a:spcPts val="0"/>
              </a:spcAft>
              <a:buNone/>
              <a:defRPr b="0" i="0" sz="800">
                <a:solidFill>
                  <a:srgbClr val="8A8B8A"/>
                </a:solidFill>
                <a:latin typeface="Arial"/>
                <a:ea typeface="Arial"/>
                <a:cs typeface="Arial"/>
                <a:sym typeface="Arial"/>
              </a:defRPr>
            </a:lvl6pPr>
            <a:lvl7pPr indent="0" lvl="6" marL="0" marR="0" rtl="0" algn="ctr">
              <a:spcBef>
                <a:spcPts val="0"/>
              </a:spcBef>
              <a:spcAft>
                <a:spcPts val="0"/>
              </a:spcAft>
              <a:buNone/>
              <a:defRPr b="0" i="0" sz="800">
                <a:solidFill>
                  <a:srgbClr val="8A8B8A"/>
                </a:solidFill>
                <a:latin typeface="Arial"/>
                <a:ea typeface="Arial"/>
                <a:cs typeface="Arial"/>
                <a:sym typeface="Arial"/>
              </a:defRPr>
            </a:lvl7pPr>
            <a:lvl8pPr indent="0" lvl="7" marL="0" marR="0" rtl="0" algn="ctr">
              <a:spcBef>
                <a:spcPts val="0"/>
              </a:spcBef>
              <a:spcAft>
                <a:spcPts val="0"/>
              </a:spcAft>
              <a:buNone/>
              <a:defRPr b="0" i="0" sz="800">
                <a:solidFill>
                  <a:srgbClr val="8A8B8A"/>
                </a:solidFill>
                <a:latin typeface="Arial"/>
                <a:ea typeface="Arial"/>
                <a:cs typeface="Arial"/>
                <a:sym typeface="Arial"/>
              </a:defRPr>
            </a:lvl8pPr>
            <a:lvl9pPr indent="0" lvl="8" marL="0" marR="0" rtl="0" algn="ctr">
              <a:spcBef>
                <a:spcPts val="0"/>
              </a:spcBef>
              <a:spcAft>
                <a:spcPts val="0"/>
              </a:spcAft>
              <a:buNone/>
              <a:defRPr b="0" i="0" sz="8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87" name="Google Shape;87;p8"/>
          <p:cNvPicPr preferRelativeResize="0"/>
          <p:nvPr/>
        </p:nvPicPr>
        <p:blipFill rotWithShape="1">
          <a:blip r:embed="rId2">
            <a:alphaModFix/>
          </a:blip>
          <a:srcRect b="0" l="0" r="0" t="0"/>
          <a:stretch/>
        </p:blipFill>
        <p:spPr>
          <a:xfrm>
            <a:off x="12798552" y="533400"/>
            <a:ext cx="1298448" cy="492466"/>
          </a:xfrm>
          <a:prstGeom prst="rect">
            <a:avLst/>
          </a:prstGeom>
          <a:noFill/>
          <a:ln>
            <a:noFill/>
          </a:ln>
        </p:spPr>
      </p:pic>
      <p:sp>
        <p:nvSpPr>
          <p:cNvPr id="88" name="Google Shape;88;p8"/>
          <p:cNvSpPr txBox="1"/>
          <p:nvPr/>
        </p:nvSpPr>
        <p:spPr>
          <a:xfrm rot="10800000">
            <a:off x="0" y="7589400"/>
            <a:ext cx="14630400" cy="640200"/>
          </a:xfrm>
          <a:prstGeom prst="rect">
            <a:avLst/>
          </a:prstGeom>
          <a:gradFill>
            <a:gsLst>
              <a:gs pos="0">
                <a:srgbClr val="00B0F0"/>
              </a:gs>
              <a:gs pos="66000">
                <a:srgbClr val="C55A11"/>
              </a:gs>
              <a:gs pos="100000">
                <a:srgbClr val="FF0000"/>
              </a:gs>
            </a:gsLst>
            <a:lin ang="2700006" scaled="0"/>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80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imple Slides - Basic Content">
  <p:cSld name="1_Simple Slides - Basic Content">
    <p:spTree>
      <p:nvGrpSpPr>
        <p:cNvPr id="89" name="Shape 89"/>
        <p:cNvGrpSpPr/>
        <p:nvPr/>
      </p:nvGrpSpPr>
      <p:grpSpPr>
        <a:xfrm>
          <a:off x="0" y="0"/>
          <a:ext cx="0" cy="0"/>
          <a:chOff x="0" y="0"/>
          <a:chExt cx="0" cy="0"/>
        </a:xfrm>
      </p:grpSpPr>
      <p:sp>
        <p:nvSpPr>
          <p:cNvPr id="90" name="Google Shape;90;p9"/>
          <p:cNvSpPr txBox="1"/>
          <p:nvPr>
            <p:ph idx="1" type="body"/>
          </p:nvPr>
        </p:nvSpPr>
        <p:spPr>
          <a:xfrm>
            <a:off x="685800" y="3048000"/>
            <a:ext cx="8458200" cy="4419600"/>
          </a:xfrm>
          <a:prstGeom prst="rect">
            <a:avLst/>
          </a:prstGeom>
          <a:noFill/>
          <a:ln>
            <a:noFill/>
          </a:ln>
        </p:spPr>
        <p:txBody>
          <a:bodyPr anchorCtr="0" anchor="t" bIns="45700" lIns="91425" spcFirstLastPara="1" rIns="91425" wrap="square" tIns="45700">
            <a:noAutofit/>
          </a:bodyPr>
          <a:lstStyle>
            <a:lvl1pPr indent="-336550" lvl="0" marL="457200" marR="0" rtl="0" algn="l">
              <a:lnSpc>
                <a:spcPct val="130000"/>
              </a:lnSpc>
              <a:spcBef>
                <a:spcPts val="38"/>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1pPr>
            <a:lvl2pPr indent="-336550" lvl="1" marL="9144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2pPr>
            <a:lvl3pPr indent="-336550" lvl="2" marL="13716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3pPr>
            <a:lvl4pPr indent="-336550" lvl="3" marL="18288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4pPr>
            <a:lvl5pPr indent="-336550" lvl="4" marL="2286000" marR="0" rtl="0" algn="l">
              <a:lnSpc>
                <a:spcPct val="90000"/>
              </a:lnSpc>
              <a:spcBef>
                <a:spcPts val="500"/>
              </a:spcBef>
              <a:spcAft>
                <a:spcPts val="0"/>
              </a:spcAft>
              <a:buClr>
                <a:schemeClr val="dk1"/>
              </a:buClr>
              <a:buSzPts val="1700"/>
              <a:buFont typeface="Arial"/>
              <a:buChar char="•"/>
              <a:defRPr b="0" i="0" sz="17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9"/>
          <p:cNvSpPr txBox="1"/>
          <p:nvPr>
            <p:ph idx="2" type="subTitle"/>
          </p:nvPr>
        </p:nvSpPr>
        <p:spPr>
          <a:xfrm>
            <a:off x="685800" y="2057400"/>
            <a:ext cx="12877800" cy="57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92" name="Google Shape;92;p9"/>
          <p:cNvSpPr txBox="1"/>
          <p:nvPr>
            <p:ph type="ctrTitle"/>
          </p:nvPr>
        </p:nvSpPr>
        <p:spPr>
          <a:xfrm>
            <a:off x="685800" y="1219200"/>
            <a:ext cx="12877800" cy="9144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5000"/>
              <a:buFont typeface="Arial"/>
              <a:buNone/>
              <a:defRPr b="1" i="0" sz="5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3" name="Google Shape;93;p9"/>
          <p:cNvSpPr/>
          <p:nvPr/>
        </p:nvSpPr>
        <p:spPr>
          <a:xfrm>
            <a:off x="14097000" y="7696200"/>
            <a:ext cx="304800" cy="304800"/>
          </a:xfrm>
          <a:prstGeom prst="ellipse">
            <a:avLst/>
          </a:prstGeom>
          <a:noFill/>
          <a:ln cap="rnd" cmpd="sng" w="3175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9"/>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800">
                <a:solidFill>
                  <a:srgbClr val="8A8B8A"/>
                </a:solidFill>
                <a:latin typeface="Arial"/>
                <a:ea typeface="Arial"/>
                <a:cs typeface="Arial"/>
                <a:sym typeface="Arial"/>
              </a:defRPr>
            </a:lvl1pPr>
            <a:lvl2pPr indent="0" lvl="1" marL="0" marR="0" rtl="0" algn="ctr">
              <a:spcBef>
                <a:spcPts val="0"/>
              </a:spcBef>
              <a:spcAft>
                <a:spcPts val="0"/>
              </a:spcAft>
              <a:buNone/>
              <a:defRPr b="0" i="0" sz="800">
                <a:solidFill>
                  <a:srgbClr val="8A8B8A"/>
                </a:solidFill>
                <a:latin typeface="Arial"/>
                <a:ea typeface="Arial"/>
                <a:cs typeface="Arial"/>
                <a:sym typeface="Arial"/>
              </a:defRPr>
            </a:lvl2pPr>
            <a:lvl3pPr indent="0" lvl="2" marL="0" marR="0" rtl="0" algn="ctr">
              <a:spcBef>
                <a:spcPts val="0"/>
              </a:spcBef>
              <a:spcAft>
                <a:spcPts val="0"/>
              </a:spcAft>
              <a:buNone/>
              <a:defRPr b="0" i="0" sz="800">
                <a:solidFill>
                  <a:srgbClr val="8A8B8A"/>
                </a:solidFill>
                <a:latin typeface="Arial"/>
                <a:ea typeface="Arial"/>
                <a:cs typeface="Arial"/>
                <a:sym typeface="Arial"/>
              </a:defRPr>
            </a:lvl3pPr>
            <a:lvl4pPr indent="0" lvl="3" marL="0" marR="0" rtl="0" algn="ctr">
              <a:spcBef>
                <a:spcPts val="0"/>
              </a:spcBef>
              <a:spcAft>
                <a:spcPts val="0"/>
              </a:spcAft>
              <a:buNone/>
              <a:defRPr b="0" i="0" sz="800">
                <a:solidFill>
                  <a:srgbClr val="8A8B8A"/>
                </a:solidFill>
                <a:latin typeface="Arial"/>
                <a:ea typeface="Arial"/>
                <a:cs typeface="Arial"/>
                <a:sym typeface="Arial"/>
              </a:defRPr>
            </a:lvl4pPr>
            <a:lvl5pPr indent="0" lvl="4" marL="0" marR="0" rtl="0" algn="ctr">
              <a:spcBef>
                <a:spcPts val="0"/>
              </a:spcBef>
              <a:spcAft>
                <a:spcPts val="0"/>
              </a:spcAft>
              <a:buNone/>
              <a:defRPr b="0" i="0" sz="800">
                <a:solidFill>
                  <a:srgbClr val="8A8B8A"/>
                </a:solidFill>
                <a:latin typeface="Arial"/>
                <a:ea typeface="Arial"/>
                <a:cs typeface="Arial"/>
                <a:sym typeface="Arial"/>
              </a:defRPr>
            </a:lvl5pPr>
            <a:lvl6pPr indent="0" lvl="5" marL="0" marR="0" rtl="0" algn="ctr">
              <a:spcBef>
                <a:spcPts val="0"/>
              </a:spcBef>
              <a:spcAft>
                <a:spcPts val="0"/>
              </a:spcAft>
              <a:buNone/>
              <a:defRPr b="0" i="0" sz="800">
                <a:solidFill>
                  <a:srgbClr val="8A8B8A"/>
                </a:solidFill>
                <a:latin typeface="Arial"/>
                <a:ea typeface="Arial"/>
                <a:cs typeface="Arial"/>
                <a:sym typeface="Arial"/>
              </a:defRPr>
            </a:lvl6pPr>
            <a:lvl7pPr indent="0" lvl="6" marL="0" marR="0" rtl="0" algn="ctr">
              <a:spcBef>
                <a:spcPts val="0"/>
              </a:spcBef>
              <a:spcAft>
                <a:spcPts val="0"/>
              </a:spcAft>
              <a:buNone/>
              <a:defRPr b="0" i="0" sz="800">
                <a:solidFill>
                  <a:srgbClr val="8A8B8A"/>
                </a:solidFill>
                <a:latin typeface="Arial"/>
                <a:ea typeface="Arial"/>
                <a:cs typeface="Arial"/>
                <a:sym typeface="Arial"/>
              </a:defRPr>
            </a:lvl7pPr>
            <a:lvl8pPr indent="0" lvl="7" marL="0" marR="0" rtl="0" algn="ctr">
              <a:spcBef>
                <a:spcPts val="0"/>
              </a:spcBef>
              <a:spcAft>
                <a:spcPts val="0"/>
              </a:spcAft>
              <a:buNone/>
              <a:defRPr b="0" i="0" sz="800">
                <a:solidFill>
                  <a:srgbClr val="8A8B8A"/>
                </a:solidFill>
                <a:latin typeface="Arial"/>
                <a:ea typeface="Arial"/>
                <a:cs typeface="Arial"/>
                <a:sym typeface="Arial"/>
              </a:defRPr>
            </a:lvl8pPr>
            <a:lvl9pPr indent="0" lvl="8" marL="0" marR="0" rtl="0" algn="ctr">
              <a:spcBef>
                <a:spcPts val="0"/>
              </a:spcBef>
              <a:spcAft>
                <a:spcPts val="0"/>
              </a:spcAft>
              <a:buNone/>
              <a:defRPr b="0" i="0" sz="8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95" name="Google Shape;95;p9"/>
          <p:cNvPicPr preferRelativeResize="0"/>
          <p:nvPr/>
        </p:nvPicPr>
        <p:blipFill rotWithShape="1">
          <a:blip r:embed="rId2">
            <a:alphaModFix/>
          </a:blip>
          <a:srcRect b="0" l="0" r="0" t="0"/>
          <a:stretch/>
        </p:blipFill>
        <p:spPr>
          <a:xfrm>
            <a:off x="12798552" y="533400"/>
            <a:ext cx="1298448" cy="492466"/>
          </a:xfrm>
          <a:prstGeom prst="rect">
            <a:avLst/>
          </a:prstGeom>
          <a:noFill/>
          <a:ln>
            <a:noFill/>
          </a:ln>
        </p:spPr>
      </p:pic>
      <p:sp>
        <p:nvSpPr>
          <p:cNvPr id="96" name="Google Shape;96;p9"/>
          <p:cNvSpPr txBox="1"/>
          <p:nvPr/>
        </p:nvSpPr>
        <p:spPr>
          <a:xfrm>
            <a:off x="0" y="7589520"/>
            <a:ext cx="14630400" cy="640200"/>
          </a:xfrm>
          <a:prstGeom prst="rect">
            <a:avLst/>
          </a:prstGeom>
          <a:gradFill>
            <a:gsLst>
              <a:gs pos="0">
                <a:srgbClr val="00B0F0"/>
              </a:gs>
              <a:gs pos="66000">
                <a:srgbClr val="C55A11"/>
              </a:gs>
              <a:gs pos="100000">
                <a:srgbClr val="FF0000"/>
              </a:gs>
            </a:gsLst>
            <a:lin ang="2700006" scaled="0"/>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80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imple Slides - Title Only">
  <p:cSld name="1_Simple Slides - Title Only">
    <p:spTree>
      <p:nvGrpSpPr>
        <p:cNvPr id="97" name="Shape 97"/>
        <p:cNvGrpSpPr/>
        <p:nvPr/>
      </p:nvGrpSpPr>
      <p:grpSpPr>
        <a:xfrm>
          <a:off x="0" y="0"/>
          <a:ext cx="0" cy="0"/>
          <a:chOff x="0" y="0"/>
          <a:chExt cx="0" cy="0"/>
        </a:xfrm>
      </p:grpSpPr>
      <p:sp>
        <p:nvSpPr>
          <p:cNvPr id="98" name="Google Shape;98;p10"/>
          <p:cNvSpPr txBox="1"/>
          <p:nvPr>
            <p:ph idx="1" type="subTitle"/>
          </p:nvPr>
        </p:nvSpPr>
        <p:spPr>
          <a:xfrm>
            <a:off x="685800" y="2057400"/>
            <a:ext cx="12877800" cy="57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600"/>
              <a:buFont typeface="Arial"/>
              <a:buNone/>
              <a:defRPr b="0" i="0" sz="26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99" name="Google Shape;99;p10"/>
          <p:cNvSpPr txBox="1"/>
          <p:nvPr>
            <p:ph type="ctrTitle"/>
          </p:nvPr>
        </p:nvSpPr>
        <p:spPr>
          <a:xfrm>
            <a:off x="685800" y="1219200"/>
            <a:ext cx="12877800" cy="9144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5000"/>
              <a:buFont typeface="Arial"/>
              <a:buNone/>
              <a:defRPr b="1" i="0" sz="50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0" name="Google Shape;100;p10"/>
          <p:cNvSpPr/>
          <p:nvPr/>
        </p:nvSpPr>
        <p:spPr>
          <a:xfrm>
            <a:off x="14097000" y="7696200"/>
            <a:ext cx="304800" cy="304800"/>
          </a:xfrm>
          <a:prstGeom prst="ellipse">
            <a:avLst/>
          </a:prstGeom>
          <a:noFill/>
          <a:ln cap="rnd" cmpd="sng" w="3175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0"/>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800">
                <a:solidFill>
                  <a:srgbClr val="8A8B8A"/>
                </a:solidFill>
                <a:latin typeface="Arial"/>
                <a:ea typeface="Arial"/>
                <a:cs typeface="Arial"/>
                <a:sym typeface="Arial"/>
              </a:defRPr>
            </a:lvl1pPr>
            <a:lvl2pPr indent="0" lvl="1" marL="0" marR="0" rtl="0" algn="ctr">
              <a:spcBef>
                <a:spcPts val="0"/>
              </a:spcBef>
              <a:spcAft>
                <a:spcPts val="0"/>
              </a:spcAft>
              <a:buNone/>
              <a:defRPr b="0" i="0" sz="800">
                <a:solidFill>
                  <a:srgbClr val="8A8B8A"/>
                </a:solidFill>
                <a:latin typeface="Arial"/>
                <a:ea typeface="Arial"/>
                <a:cs typeface="Arial"/>
                <a:sym typeface="Arial"/>
              </a:defRPr>
            </a:lvl2pPr>
            <a:lvl3pPr indent="0" lvl="2" marL="0" marR="0" rtl="0" algn="ctr">
              <a:spcBef>
                <a:spcPts val="0"/>
              </a:spcBef>
              <a:spcAft>
                <a:spcPts val="0"/>
              </a:spcAft>
              <a:buNone/>
              <a:defRPr b="0" i="0" sz="800">
                <a:solidFill>
                  <a:srgbClr val="8A8B8A"/>
                </a:solidFill>
                <a:latin typeface="Arial"/>
                <a:ea typeface="Arial"/>
                <a:cs typeface="Arial"/>
                <a:sym typeface="Arial"/>
              </a:defRPr>
            </a:lvl3pPr>
            <a:lvl4pPr indent="0" lvl="3" marL="0" marR="0" rtl="0" algn="ctr">
              <a:spcBef>
                <a:spcPts val="0"/>
              </a:spcBef>
              <a:spcAft>
                <a:spcPts val="0"/>
              </a:spcAft>
              <a:buNone/>
              <a:defRPr b="0" i="0" sz="800">
                <a:solidFill>
                  <a:srgbClr val="8A8B8A"/>
                </a:solidFill>
                <a:latin typeface="Arial"/>
                <a:ea typeface="Arial"/>
                <a:cs typeface="Arial"/>
                <a:sym typeface="Arial"/>
              </a:defRPr>
            </a:lvl4pPr>
            <a:lvl5pPr indent="0" lvl="4" marL="0" marR="0" rtl="0" algn="ctr">
              <a:spcBef>
                <a:spcPts val="0"/>
              </a:spcBef>
              <a:spcAft>
                <a:spcPts val="0"/>
              </a:spcAft>
              <a:buNone/>
              <a:defRPr b="0" i="0" sz="800">
                <a:solidFill>
                  <a:srgbClr val="8A8B8A"/>
                </a:solidFill>
                <a:latin typeface="Arial"/>
                <a:ea typeface="Arial"/>
                <a:cs typeface="Arial"/>
                <a:sym typeface="Arial"/>
              </a:defRPr>
            </a:lvl5pPr>
            <a:lvl6pPr indent="0" lvl="5" marL="0" marR="0" rtl="0" algn="ctr">
              <a:spcBef>
                <a:spcPts val="0"/>
              </a:spcBef>
              <a:spcAft>
                <a:spcPts val="0"/>
              </a:spcAft>
              <a:buNone/>
              <a:defRPr b="0" i="0" sz="800">
                <a:solidFill>
                  <a:srgbClr val="8A8B8A"/>
                </a:solidFill>
                <a:latin typeface="Arial"/>
                <a:ea typeface="Arial"/>
                <a:cs typeface="Arial"/>
                <a:sym typeface="Arial"/>
              </a:defRPr>
            </a:lvl6pPr>
            <a:lvl7pPr indent="0" lvl="6" marL="0" marR="0" rtl="0" algn="ctr">
              <a:spcBef>
                <a:spcPts val="0"/>
              </a:spcBef>
              <a:spcAft>
                <a:spcPts val="0"/>
              </a:spcAft>
              <a:buNone/>
              <a:defRPr b="0" i="0" sz="800">
                <a:solidFill>
                  <a:srgbClr val="8A8B8A"/>
                </a:solidFill>
                <a:latin typeface="Arial"/>
                <a:ea typeface="Arial"/>
                <a:cs typeface="Arial"/>
                <a:sym typeface="Arial"/>
              </a:defRPr>
            </a:lvl7pPr>
            <a:lvl8pPr indent="0" lvl="7" marL="0" marR="0" rtl="0" algn="ctr">
              <a:spcBef>
                <a:spcPts val="0"/>
              </a:spcBef>
              <a:spcAft>
                <a:spcPts val="0"/>
              </a:spcAft>
              <a:buNone/>
              <a:defRPr b="0" i="0" sz="800">
                <a:solidFill>
                  <a:srgbClr val="8A8B8A"/>
                </a:solidFill>
                <a:latin typeface="Arial"/>
                <a:ea typeface="Arial"/>
                <a:cs typeface="Arial"/>
                <a:sym typeface="Arial"/>
              </a:defRPr>
            </a:lvl8pPr>
            <a:lvl9pPr indent="0" lvl="8" marL="0" marR="0" rtl="0" algn="ctr">
              <a:spcBef>
                <a:spcPts val="0"/>
              </a:spcBef>
              <a:spcAft>
                <a:spcPts val="0"/>
              </a:spcAft>
              <a:buNone/>
              <a:defRPr b="0" i="0" sz="8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102" name="Google Shape;102;p10"/>
          <p:cNvPicPr preferRelativeResize="0"/>
          <p:nvPr/>
        </p:nvPicPr>
        <p:blipFill rotWithShape="1">
          <a:blip r:embed="rId2">
            <a:alphaModFix/>
          </a:blip>
          <a:srcRect b="0" l="0" r="0" t="0"/>
          <a:stretch/>
        </p:blipFill>
        <p:spPr>
          <a:xfrm>
            <a:off x="12798552" y="533400"/>
            <a:ext cx="1298448" cy="492466"/>
          </a:xfrm>
          <a:prstGeom prst="rect">
            <a:avLst/>
          </a:prstGeom>
          <a:noFill/>
          <a:ln>
            <a:noFill/>
          </a:ln>
        </p:spPr>
      </p:pic>
      <p:sp>
        <p:nvSpPr>
          <p:cNvPr id="103" name="Google Shape;103;p10"/>
          <p:cNvSpPr txBox="1"/>
          <p:nvPr/>
        </p:nvSpPr>
        <p:spPr>
          <a:xfrm>
            <a:off x="0" y="7589520"/>
            <a:ext cx="14630400" cy="640200"/>
          </a:xfrm>
          <a:prstGeom prst="rect">
            <a:avLst/>
          </a:prstGeom>
          <a:gradFill>
            <a:gsLst>
              <a:gs pos="0">
                <a:srgbClr val="00B0F0"/>
              </a:gs>
              <a:gs pos="66000">
                <a:srgbClr val="C55A11"/>
              </a:gs>
              <a:gs pos="100000">
                <a:srgbClr val="FF0000"/>
              </a:gs>
            </a:gsLst>
            <a:lin ang="2700006" scaled="0"/>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80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Slides - Blank">
  <p:cSld name="Simple Slides - Blank">
    <p:spTree>
      <p:nvGrpSpPr>
        <p:cNvPr id="104" name="Shape 104"/>
        <p:cNvGrpSpPr/>
        <p:nvPr/>
      </p:nvGrpSpPr>
      <p:grpSpPr>
        <a:xfrm>
          <a:off x="0" y="0"/>
          <a:ext cx="0" cy="0"/>
          <a:chOff x="0" y="0"/>
          <a:chExt cx="0" cy="0"/>
        </a:xfrm>
      </p:grpSpPr>
      <p:sp>
        <p:nvSpPr>
          <p:cNvPr id="105" name="Google Shape;105;p11"/>
          <p:cNvSpPr/>
          <p:nvPr/>
        </p:nvSpPr>
        <p:spPr>
          <a:xfrm>
            <a:off x="14097000" y="7696200"/>
            <a:ext cx="304800" cy="304800"/>
          </a:xfrm>
          <a:prstGeom prst="ellipse">
            <a:avLst/>
          </a:prstGeom>
          <a:noFill/>
          <a:ln cap="rnd" cmpd="sng" w="31750">
            <a:solidFill>
              <a:srgbClr val="8A8B8A"/>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1"/>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800">
                <a:solidFill>
                  <a:srgbClr val="8A8B8A"/>
                </a:solidFill>
                <a:latin typeface="Arial"/>
                <a:ea typeface="Arial"/>
                <a:cs typeface="Arial"/>
                <a:sym typeface="Arial"/>
              </a:defRPr>
            </a:lvl1pPr>
            <a:lvl2pPr indent="0" lvl="1" marL="0" marR="0" rtl="0" algn="ctr">
              <a:spcBef>
                <a:spcPts val="0"/>
              </a:spcBef>
              <a:spcAft>
                <a:spcPts val="0"/>
              </a:spcAft>
              <a:buNone/>
              <a:defRPr b="0" i="0" sz="800">
                <a:solidFill>
                  <a:srgbClr val="8A8B8A"/>
                </a:solidFill>
                <a:latin typeface="Arial"/>
                <a:ea typeface="Arial"/>
                <a:cs typeface="Arial"/>
                <a:sym typeface="Arial"/>
              </a:defRPr>
            </a:lvl2pPr>
            <a:lvl3pPr indent="0" lvl="2" marL="0" marR="0" rtl="0" algn="ctr">
              <a:spcBef>
                <a:spcPts val="0"/>
              </a:spcBef>
              <a:spcAft>
                <a:spcPts val="0"/>
              </a:spcAft>
              <a:buNone/>
              <a:defRPr b="0" i="0" sz="800">
                <a:solidFill>
                  <a:srgbClr val="8A8B8A"/>
                </a:solidFill>
                <a:latin typeface="Arial"/>
                <a:ea typeface="Arial"/>
                <a:cs typeface="Arial"/>
                <a:sym typeface="Arial"/>
              </a:defRPr>
            </a:lvl3pPr>
            <a:lvl4pPr indent="0" lvl="3" marL="0" marR="0" rtl="0" algn="ctr">
              <a:spcBef>
                <a:spcPts val="0"/>
              </a:spcBef>
              <a:spcAft>
                <a:spcPts val="0"/>
              </a:spcAft>
              <a:buNone/>
              <a:defRPr b="0" i="0" sz="800">
                <a:solidFill>
                  <a:srgbClr val="8A8B8A"/>
                </a:solidFill>
                <a:latin typeface="Arial"/>
                <a:ea typeface="Arial"/>
                <a:cs typeface="Arial"/>
                <a:sym typeface="Arial"/>
              </a:defRPr>
            </a:lvl4pPr>
            <a:lvl5pPr indent="0" lvl="4" marL="0" marR="0" rtl="0" algn="ctr">
              <a:spcBef>
                <a:spcPts val="0"/>
              </a:spcBef>
              <a:spcAft>
                <a:spcPts val="0"/>
              </a:spcAft>
              <a:buNone/>
              <a:defRPr b="0" i="0" sz="800">
                <a:solidFill>
                  <a:srgbClr val="8A8B8A"/>
                </a:solidFill>
                <a:latin typeface="Arial"/>
                <a:ea typeface="Arial"/>
                <a:cs typeface="Arial"/>
                <a:sym typeface="Arial"/>
              </a:defRPr>
            </a:lvl5pPr>
            <a:lvl6pPr indent="0" lvl="5" marL="0" marR="0" rtl="0" algn="ctr">
              <a:spcBef>
                <a:spcPts val="0"/>
              </a:spcBef>
              <a:spcAft>
                <a:spcPts val="0"/>
              </a:spcAft>
              <a:buNone/>
              <a:defRPr b="0" i="0" sz="800">
                <a:solidFill>
                  <a:srgbClr val="8A8B8A"/>
                </a:solidFill>
                <a:latin typeface="Arial"/>
                <a:ea typeface="Arial"/>
                <a:cs typeface="Arial"/>
                <a:sym typeface="Arial"/>
              </a:defRPr>
            </a:lvl6pPr>
            <a:lvl7pPr indent="0" lvl="6" marL="0" marR="0" rtl="0" algn="ctr">
              <a:spcBef>
                <a:spcPts val="0"/>
              </a:spcBef>
              <a:spcAft>
                <a:spcPts val="0"/>
              </a:spcAft>
              <a:buNone/>
              <a:defRPr b="0" i="0" sz="800">
                <a:solidFill>
                  <a:srgbClr val="8A8B8A"/>
                </a:solidFill>
                <a:latin typeface="Arial"/>
                <a:ea typeface="Arial"/>
                <a:cs typeface="Arial"/>
                <a:sym typeface="Arial"/>
              </a:defRPr>
            </a:lvl7pPr>
            <a:lvl8pPr indent="0" lvl="7" marL="0" marR="0" rtl="0" algn="ctr">
              <a:spcBef>
                <a:spcPts val="0"/>
              </a:spcBef>
              <a:spcAft>
                <a:spcPts val="0"/>
              </a:spcAft>
              <a:buNone/>
              <a:defRPr b="0" i="0" sz="800">
                <a:solidFill>
                  <a:srgbClr val="8A8B8A"/>
                </a:solidFill>
                <a:latin typeface="Arial"/>
                <a:ea typeface="Arial"/>
                <a:cs typeface="Arial"/>
                <a:sym typeface="Arial"/>
              </a:defRPr>
            </a:lvl8pPr>
            <a:lvl9pPr indent="0" lvl="8" marL="0" marR="0" rtl="0" algn="ctr">
              <a:spcBef>
                <a:spcPts val="0"/>
              </a:spcBef>
              <a:spcAft>
                <a:spcPts val="0"/>
              </a:spcAft>
              <a:buNone/>
              <a:defRPr b="0" i="0" sz="800">
                <a:solidFill>
                  <a:srgbClr val="8A8B8A"/>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107" name="Google Shape;107;p11"/>
          <p:cNvPicPr preferRelativeResize="0"/>
          <p:nvPr/>
        </p:nvPicPr>
        <p:blipFill rotWithShape="1">
          <a:blip r:embed="rId2">
            <a:alphaModFix/>
          </a:blip>
          <a:srcRect b="0" l="0" r="0" t="0"/>
          <a:stretch/>
        </p:blipFill>
        <p:spPr>
          <a:xfrm>
            <a:off x="12798552" y="609600"/>
            <a:ext cx="1298448" cy="49246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0" Type="http://schemas.openxmlformats.org/officeDocument/2006/relationships/slideLayout" Target="../slideLayouts/slideLayout12.xml"/><Relationship Id="rId13" Type="http://schemas.openxmlformats.org/officeDocument/2006/relationships/theme" Target="../theme/theme7.xml"/><Relationship Id="rId12" Type="http://schemas.openxmlformats.org/officeDocument/2006/relationships/slideLayout" Target="../slideLayouts/slideLayout14.xml"/><Relationship Id="rId1" Type="http://schemas.openxmlformats.org/officeDocument/2006/relationships/image" Target="../media/image1.png"/><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theme" Target="../theme/theme2.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g"/><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theme" Target="../theme/theme1.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theme" Target="../theme/theme8.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 name="Shape 3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 name="Shape 63"/>
        <p:cNvGrpSpPr/>
        <p:nvPr/>
      </p:nvGrpSpPr>
      <p:grpSpPr>
        <a:xfrm>
          <a:off x="0" y="0"/>
          <a:ext cx="0" cy="0"/>
          <a:chOff x="0" y="0"/>
          <a:chExt cx="0" cy="0"/>
        </a:xfrm>
      </p:grpSpPr>
      <p:sp>
        <p:nvSpPr>
          <p:cNvPr id="64" name="Google Shape;64;p5"/>
          <p:cNvSpPr/>
          <p:nvPr/>
        </p:nvSpPr>
        <p:spPr>
          <a:xfrm>
            <a:off x="0" y="0"/>
            <a:ext cx="142875" cy="8229600"/>
          </a:xfrm>
          <a:custGeom>
            <a:rect b="b" l="l" r="r" t="t"/>
            <a:pathLst>
              <a:path extrusionOk="0" h="8229600" w="142875">
                <a:moveTo>
                  <a:pt x="0" y="8229600"/>
                </a:moveTo>
                <a:lnTo>
                  <a:pt x="142875" y="8229600"/>
                </a:lnTo>
                <a:lnTo>
                  <a:pt x="142875" y="0"/>
                </a:lnTo>
                <a:lnTo>
                  <a:pt x="0" y="0"/>
                </a:lnTo>
                <a:lnTo>
                  <a:pt x="0" y="8229600"/>
                </a:lnTo>
                <a:close/>
              </a:path>
            </a:pathLst>
          </a:custGeom>
          <a:solidFill>
            <a:srgbClr val="C10E2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65" name="Google Shape;65;p5"/>
          <p:cNvPicPr preferRelativeResize="0"/>
          <p:nvPr/>
        </p:nvPicPr>
        <p:blipFill rotWithShape="1">
          <a:blip r:embed="rId1">
            <a:alphaModFix/>
          </a:blip>
          <a:srcRect b="0" l="0" r="0" t="0"/>
          <a:stretch/>
        </p:blipFill>
        <p:spPr>
          <a:xfrm>
            <a:off x="533400" y="444500"/>
            <a:ext cx="1216024" cy="65779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2" r:id="rId1"/>
    <p:sldLayoutId id="2147483663"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sp>
        <p:nvSpPr>
          <p:cNvPr id="173" name="Google Shape;173;p21"/>
          <p:cNvSpPr/>
          <p:nvPr/>
        </p:nvSpPr>
        <p:spPr>
          <a:xfrm>
            <a:off x="6923586" y="1987550"/>
            <a:ext cx="45600" cy="4492247"/>
          </a:xfrm>
          <a:custGeom>
            <a:rect b="b" l="l" r="r" t="t"/>
            <a:pathLst>
              <a:path extrusionOk="0" h="5119370" w="120000">
                <a:moveTo>
                  <a:pt x="0" y="0"/>
                </a:moveTo>
                <a:lnTo>
                  <a:pt x="0" y="5118976"/>
                </a:lnTo>
              </a:path>
            </a:pathLst>
          </a:custGeom>
          <a:noFill/>
          <a:ln cap="flat" cmpd="sng" w="25400">
            <a:solidFill>
              <a:srgbClr val="626469"/>
            </a:solidFill>
            <a:prstDash val="dot"/>
            <a:round/>
            <a:headEnd len="med" w="med" type="none"/>
            <a:tailEnd len="med" w="med"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21"/>
          <p:cNvSpPr/>
          <p:nvPr/>
        </p:nvSpPr>
        <p:spPr>
          <a:xfrm>
            <a:off x="0" y="0"/>
            <a:ext cx="142875" cy="8229600"/>
          </a:xfrm>
          <a:custGeom>
            <a:rect b="b" l="l" r="r" t="t"/>
            <a:pathLst>
              <a:path extrusionOk="0" h="8229600" w="142875">
                <a:moveTo>
                  <a:pt x="0" y="8229600"/>
                </a:moveTo>
                <a:lnTo>
                  <a:pt x="142875" y="8229600"/>
                </a:lnTo>
                <a:lnTo>
                  <a:pt x="142875" y="0"/>
                </a:lnTo>
                <a:lnTo>
                  <a:pt x="0" y="0"/>
                </a:lnTo>
                <a:lnTo>
                  <a:pt x="0" y="8229600"/>
                </a:lnTo>
                <a:close/>
              </a:path>
            </a:pathLst>
          </a:custGeom>
          <a:solidFill>
            <a:srgbClr val="C10E2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75" name="Google Shape;175;p21"/>
          <p:cNvPicPr preferRelativeResize="0"/>
          <p:nvPr/>
        </p:nvPicPr>
        <p:blipFill rotWithShape="1">
          <a:blip r:embed="rId1">
            <a:alphaModFix/>
          </a:blip>
          <a:srcRect b="0" l="0" r="0" t="0"/>
          <a:stretch/>
        </p:blipFill>
        <p:spPr>
          <a:xfrm>
            <a:off x="533400" y="444500"/>
            <a:ext cx="1216024" cy="657790"/>
          </a:xfrm>
          <a:prstGeom prst="rect">
            <a:avLst/>
          </a:prstGeom>
          <a:noFill/>
          <a:ln>
            <a:noFill/>
          </a:ln>
        </p:spPr>
      </p:pic>
      <p:pic>
        <p:nvPicPr>
          <p:cNvPr id="176" name="Google Shape;176;p21"/>
          <p:cNvPicPr preferRelativeResize="0"/>
          <p:nvPr/>
        </p:nvPicPr>
        <p:blipFill rotWithShape="1">
          <a:blip r:embed="rId2">
            <a:alphaModFix/>
          </a:blip>
          <a:srcRect b="0" l="0" r="0" t="0"/>
          <a:stretch/>
        </p:blipFill>
        <p:spPr>
          <a:xfrm>
            <a:off x="12730289" y="609600"/>
            <a:ext cx="1298448" cy="49246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4" r:id="rId3"/>
    <p:sldLayoutId id="2147483665" r:id="rId4"/>
    <p:sldLayoutId id="2147483666" r:id="rId5"/>
    <p:sldLayoutId id="2147483667"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 name="Shape 207"/>
        <p:cNvGrpSpPr/>
        <p:nvPr/>
      </p:nvGrpSpPr>
      <p:grpSpPr>
        <a:xfrm>
          <a:off x="0" y="0"/>
          <a:ext cx="0" cy="0"/>
          <a:chOff x="0" y="0"/>
          <a:chExt cx="0" cy="0"/>
        </a:xfrm>
      </p:grpSpPr>
      <p:sp>
        <p:nvSpPr>
          <p:cNvPr id="208" name="Google Shape;208;p26"/>
          <p:cNvSpPr/>
          <p:nvPr/>
        </p:nvSpPr>
        <p:spPr>
          <a:xfrm>
            <a:off x="0" y="0"/>
            <a:ext cx="142875" cy="8229600"/>
          </a:xfrm>
          <a:custGeom>
            <a:rect b="b" l="l" r="r" t="t"/>
            <a:pathLst>
              <a:path extrusionOk="0" h="8229600" w="142875">
                <a:moveTo>
                  <a:pt x="0" y="8229600"/>
                </a:moveTo>
                <a:lnTo>
                  <a:pt x="142875" y="8229600"/>
                </a:lnTo>
                <a:lnTo>
                  <a:pt x="142875" y="0"/>
                </a:lnTo>
                <a:lnTo>
                  <a:pt x="0" y="0"/>
                </a:lnTo>
                <a:lnTo>
                  <a:pt x="0" y="8229600"/>
                </a:lnTo>
                <a:close/>
              </a:path>
            </a:pathLst>
          </a:custGeom>
          <a:solidFill>
            <a:srgbClr val="C10E2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09" name="Google Shape;209;p26"/>
          <p:cNvPicPr preferRelativeResize="0"/>
          <p:nvPr/>
        </p:nvPicPr>
        <p:blipFill rotWithShape="1">
          <a:blip r:embed="rId1">
            <a:alphaModFix/>
          </a:blip>
          <a:srcRect b="0" l="0" r="0" t="0"/>
          <a:stretch/>
        </p:blipFill>
        <p:spPr>
          <a:xfrm>
            <a:off x="533400" y="444500"/>
            <a:ext cx="1216024" cy="65779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8" r:id="rId2"/>
    <p:sldLayoutId id="2147483669" r:id="rId3"/>
    <p:sldLayoutId id="2147483670"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5" name="Shape 23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6.xml"/><Relationship Id="rId3" Type="http://schemas.openxmlformats.org/officeDocument/2006/relationships/image" Target="../media/image10.jp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5.xml"/><Relationship Id="rId3" Type="http://schemas.openxmlformats.org/officeDocument/2006/relationships/image" Target="../media/image11.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https://www.ahajournals.org/doi/10.1161/CIR.0000000000001038" TargetMode="External"/><Relationship Id="rId4" Type="http://schemas.openxmlformats.org/officeDocument/2006/relationships/hyperlink" Target="https://doi.org/10.1016/j.jacc.2021.09.006"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hyperlink" Target="https://decisionaid.ohri.ca/implement.html" TargetMode="External"/><Relationship Id="rId4" Type="http://schemas.openxmlformats.org/officeDocument/2006/relationships/hyperlink" Target="https://www.ahrq.gov/health-literacy/curriculum-tools/shareddecisionmaking/tools/tool-1/index.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 Id="rId3" Type="http://schemas.openxmlformats.org/officeDocument/2006/relationships/image" Target="../media/image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0.xml"/><Relationship Id="rId3" Type="http://schemas.openxmlformats.org/officeDocument/2006/relationships/image" Target="../media/image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7.xml"/><Relationship Id="rId3" Type="http://schemas.openxmlformats.org/officeDocument/2006/relationships/image" Target="../media/image9.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1"/>
          <p:cNvSpPr txBox="1"/>
          <p:nvPr>
            <p:ph idx="1" type="subTitle"/>
          </p:nvPr>
        </p:nvSpPr>
        <p:spPr>
          <a:xfrm>
            <a:off x="685800" y="4432571"/>
            <a:ext cx="13258800" cy="8733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800"/>
              <a:buFont typeface="Arial"/>
              <a:buNone/>
            </a:pPr>
            <a:r>
              <a:rPr lang="en-US">
                <a:solidFill>
                  <a:schemeClr val="dk1"/>
                </a:solidFill>
                <a:latin typeface="Arial"/>
                <a:ea typeface="Arial"/>
                <a:cs typeface="Arial"/>
                <a:sym typeface="Arial"/>
              </a:rPr>
              <a:t>Endorsed by the Society for Cardiovascular Angiography and Interventions</a:t>
            </a:r>
            <a:endParaRPr/>
          </a:p>
        </p:txBody>
      </p:sp>
      <p:sp>
        <p:nvSpPr>
          <p:cNvPr id="241" name="Google Shape;241;p31"/>
          <p:cNvSpPr txBox="1"/>
          <p:nvPr>
            <p:ph type="ctrTitle"/>
          </p:nvPr>
        </p:nvSpPr>
        <p:spPr>
          <a:xfrm>
            <a:off x="685800" y="1905000"/>
            <a:ext cx="13258800" cy="19050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lang="en-US" sz="4400"/>
              <a:t>2021 ACC/AHA/AATS/STS/SCAI Guideline for Coronary Artery Revascularization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0"/>
          <p:cNvSpPr txBox="1"/>
          <p:nvPr>
            <p:ph idx="1" type="subTitle"/>
          </p:nvPr>
        </p:nvSpPr>
        <p:spPr>
          <a:xfrm>
            <a:off x="876300" y="2243845"/>
            <a:ext cx="12877800" cy="4004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3200"/>
              <a:t>6. Radial artery access is recommended in patients undergoing percutaneous intervention who have acute coronary syndromes or stable ischemic heart disease, to reduce bleeding and vascular complications compared with a femoral approach. Patients with acute coronary syndromes also benefit from a reduction in mortality rate with this approach.</a:t>
            </a:r>
            <a:endParaRPr/>
          </a:p>
        </p:txBody>
      </p:sp>
      <p:sp>
        <p:nvSpPr>
          <p:cNvPr id="306" name="Google Shape;306;p40"/>
          <p:cNvSpPr txBox="1"/>
          <p:nvPr>
            <p:ph type="ctrTitle"/>
          </p:nvPr>
        </p:nvSpPr>
        <p:spPr>
          <a:xfrm>
            <a:off x="685800" y="1219200"/>
            <a:ext cx="12877800" cy="914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Top 10 Take Home Messages </a:t>
            </a:r>
            <a:br>
              <a:rPr lang="en-US" sz="3600">
                <a:latin typeface="Arial"/>
                <a:ea typeface="Arial"/>
                <a:cs typeface="Arial"/>
                <a:sym typeface="Arial"/>
              </a:rPr>
            </a:br>
            <a:endParaRPr sz="3600">
              <a:latin typeface="Arial"/>
              <a:ea typeface="Arial"/>
              <a:cs typeface="Arial"/>
              <a:sym typeface="Arial"/>
            </a:endParaRPr>
          </a:p>
        </p:txBody>
      </p:sp>
      <p:sp>
        <p:nvSpPr>
          <p:cNvPr id="307" name="Google Shape;307;p40"/>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8B8A"/>
              </a:buClr>
              <a:buSzPts val="800"/>
              <a:buFont typeface="Arial"/>
              <a:buNone/>
            </a:pPr>
            <a:fld id="{00000000-1234-1234-1234-123412341234}" type="slidenum">
              <a:rPr b="0" i="0" lang="en-US" sz="800" u="none" cap="none" strike="noStrike">
                <a:solidFill>
                  <a:srgbClr val="8A8B8A"/>
                </a:solidFill>
                <a:latin typeface="Arial"/>
                <a:ea typeface="Arial"/>
                <a:cs typeface="Arial"/>
                <a:sym typeface="Arial"/>
              </a:rPr>
              <a:t>‹#›</a:t>
            </a:fld>
            <a:endParaRPr b="0" i="0" sz="800" u="none" cap="none" strike="noStrike">
              <a:solidFill>
                <a:srgbClr val="8A8B8A"/>
              </a:solidFill>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130"/>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943" name="Google Shape;943;p130"/>
          <p:cNvSpPr txBox="1"/>
          <p:nvPr/>
        </p:nvSpPr>
        <p:spPr>
          <a:xfrm>
            <a:off x="2228850" y="990600"/>
            <a:ext cx="10172700" cy="1059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Table 12. Perioperative Anesthetic and Monitoring Considerations for CABG (con’t.)</a:t>
            </a:r>
            <a:endParaRPr/>
          </a:p>
        </p:txBody>
      </p:sp>
      <p:graphicFrame>
        <p:nvGraphicFramePr>
          <p:cNvPr id="944" name="Google Shape;944;p130"/>
          <p:cNvGraphicFramePr/>
          <p:nvPr/>
        </p:nvGraphicFramePr>
        <p:xfrm>
          <a:off x="2552700" y="2514600"/>
          <a:ext cx="3000000" cy="3000000"/>
        </p:xfrm>
        <a:graphic>
          <a:graphicData uri="http://schemas.openxmlformats.org/drawingml/2006/table">
            <a:tbl>
              <a:tblPr>
                <a:noFill/>
                <a:tableStyleId>{FAB99CFA-666B-41DC-912A-D035A717E7E8}</a:tableStyleId>
              </a:tblPr>
              <a:tblGrid>
                <a:gridCol w="2602275"/>
                <a:gridCol w="6922725"/>
              </a:tblGrid>
              <a:tr h="262250">
                <a:tc gridSpan="2">
                  <a:txBody>
                    <a:bodyPr/>
                    <a:lstStyle/>
                    <a:p>
                      <a:pPr indent="0" lvl="0" marL="0" marR="0" rtl="0" algn="l">
                        <a:lnSpc>
                          <a:spcPct val="150000"/>
                        </a:lnSpc>
                        <a:spcBef>
                          <a:spcPts val="0"/>
                        </a:spcBef>
                        <a:spcAft>
                          <a:spcPts val="0"/>
                        </a:spcAft>
                        <a:buNone/>
                      </a:pPr>
                      <a:r>
                        <a:rPr b="1" lang="en-US" sz="1800" u="none" cap="none" strike="noStrike">
                          <a:latin typeface="Times New Roman"/>
                          <a:ea typeface="Times New Roman"/>
                          <a:cs typeface="Times New Roman"/>
                          <a:sym typeface="Times New Roman"/>
                        </a:rPr>
                        <a:t>CNS </a:t>
                      </a:r>
                      <a:r>
                        <a:rPr b="1" lang="en-US" sz="1800" u="none" cap="none" strike="noStrike">
                          <a:solidFill>
                            <a:srgbClr val="000000"/>
                          </a:solidFill>
                          <a:latin typeface="Times New Roman"/>
                          <a:ea typeface="Times New Roman"/>
                          <a:cs typeface="Times New Roman"/>
                          <a:sym typeface="Times New Roman"/>
                        </a:rPr>
                        <a:t>monitoring</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hMerge="1"/>
              </a:tr>
              <a:tr h="228600">
                <a:tc>
                  <a:txBody>
                    <a:bodyPr/>
                    <a:lstStyle/>
                    <a:p>
                      <a:pPr indent="0" lvl="0" marL="0" marR="0" rtl="0" algn="l">
                        <a:lnSpc>
                          <a:spcPct val="150000"/>
                        </a:lnSpc>
                        <a:spcBef>
                          <a:spcPts val="0"/>
                        </a:spcBef>
                        <a:spcAft>
                          <a:spcPts val="0"/>
                        </a:spcAft>
                        <a:buNone/>
                      </a:pPr>
                      <a:r>
                        <a:rPr lang="en-US" sz="1800" u="none" cap="none" strike="noStrike">
                          <a:solidFill>
                            <a:srgbClr val="000000"/>
                          </a:solidFill>
                          <a:latin typeface="Times New Roman"/>
                          <a:ea typeface="Times New Roman"/>
                          <a:cs typeface="Times New Roman"/>
                          <a:sym typeface="Times New Roman"/>
                        </a:rPr>
                        <a:t>Cerebral oxygen saturation</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n-US" sz="1800" u="none" cap="none" strike="noStrike">
                          <a:latin typeface="Times New Roman"/>
                          <a:ea typeface="Times New Roman"/>
                          <a:cs typeface="Times New Roman"/>
                          <a:sym typeface="Times New Roman"/>
                        </a:rPr>
                        <a:t>Intraoperative monitoring of cerebral oxygen saturation (i.e., near-infrared spectroscopy) to detect cerebral hypoperfusion has been shown to guide anesthetic decision-making and may prevent postoperative neurocognitive dysfunction.</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53800">
                <a:tc>
                  <a:txBody>
                    <a:bodyPr/>
                    <a:lstStyle/>
                    <a:p>
                      <a:pPr indent="0" lvl="0" marL="0" marR="0" rtl="0" algn="l">
                        <a:lnSpc>
                          <a:spcPct val="150000"/>
                        </a:lnSpc>
                        <a:spcBef>
                          <a:spcPts val="0"/>
                        </a:spcBef>
                        <a:spcAft>
                          <a:spcPts val="0"/>
                        </a:spcAft>
                        <a:buNone/>
                      </a:pPr>
                      <a:r>
                        <a:rPr lang="en-US" sz="1800" u="none" cap="none" strike="noStrike">
                          <a:solidFill>
                            <a:srgbClr val="000000"/>
                          </a:solidFill>
                          <a:latin typeface="Times New Roman"/>
                          <a:ea typeface="Times New Roman"/>
                          <a:cs typeface="Times New Roman"/>
                          <a:sym typeface="Times New Roman"/>
                        </a:rPr>
                        <a:t>Processed electroencephalogram</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n-US" sz="1800" u="none" cap="none" strike="noStrike">
                          <a:latin typeface="Times New Roman"/>
                          <a:ea typeface="Times New Roman"/>
                          <a:cs typeface="Times New Roman"/>
                          <a:sym typeface="Times New Roman"/>
                        </a:rPr>
                        <a:t>Routine use of intraoperative monitoring of processed electroencephalogram (i.e., bispectral index) has yielded inconsistent results with respect to the prevention of recall, determination of depth of anesthesia, or improvement in rate of recovery after cardiac surgery.</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945" name="Google Shape;945;p130"/>
          <p:cNvSpPr txBox="1"/>
          <p:nvPr/>
        </p:nvSpPr>
        <p:spPr>
          <a:xfrm>
            <a:off x="2546838" y="6304396"/>
            <a:ext cx="6485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CABG indicates coronary artery bypass graft; CNS, central nervous system; and TEE, transesophageal echocardiography.</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131"/>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951" name="Google Shape;951;p131"/>
          <p:cNvSpPr txBox="1"/>
          <p:nvPr/>
        </p:nvSpPr>
        <p:spPr>
          <a:xfrm>
            <a:off x="1952625" y="1273615"/>
            <a:ext cx="10725300" cy="762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Bypass Conduits in Patients Undergoing CABG</a:t>
            </a:r>
            <a:endParaRPr/>
          </a:p>
        </p:txBody>
      </p:sp>
      <p:graphicFrame>
        <p:nvGraphicFramePr>
          <p:cNvPr id="952" name="Google Shape;952;p131"/>
          <p:cNvGraphicFramePr/>
          <p:nvPr/>
        </p:nvGraphicFramePr>
        <p:xfrm>
          <a:off x="1006475" y="2057400"/>
          <a:ext cx="3000000" cy="3000000"/>
        </p:xfrm>
        <a:graphic>
          <a:graphicData uri="http://schemas.openxmlformats.org/drawingml/2006/table">
            <a:tbl>
              <a:tblPr>
                <a:noFill/>
                <a:tableStyleId>{FAB99CFA-666B-41DC-912A-D035A717E7E8}</a:tableStyleId>
              </a:tblPr>
              <a:tblGrid>
                <a:gridCol w="1284450"/>
                <a:gridCol w="1377825"/>
                <a:gridCol w="9955175"/>
              </a:tblGrid>
              <a:tr h="520075">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Bypass Conduits in Patients Undergoing CABG</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37.</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12637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692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undergoing isolated CABG, the use of a radial artery is recommended in preference to a saphenous vein conduit to graft the second most important, significantly stenosed, non–LAD vessel to improve long-term cardiac outcomes.</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692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latin typeface="Times New Roman"/>
                          <a:ea typeface="Times New Roman"/>
                          <a:cs typeface="Times New Roman"/>
                          <a:sym typeface="Times New Roman"/>
                        </a:rPr>
                        <a:t>In patients undergoing CABG, an IMA, preferably the left, should be used to bypass the LAD when bypass of the LAD is indicated to improve survival and reduce recurrent ischemic events.</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0742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3"/>
                      </a:pPr>
                      <a:r>
                        <a:rPr b="1" lang="en-US" sz="1800" u="none" cap="none" strike="noStrike">
                          <a:solidFill>
                            <a:srgbClr val="000000"/>
                          </a:solidFill>
                          <a:latin typeface="Times New Roman"/>
                          <a:ea typeface="Times New Roman"/>
                          <a:cs typeface="Times New Roman"/>
                          <a:sym typeface="Times New Roman"/>
                        </a:rPr>
                        <a:t>In patients undergoing CABG, bilateral IMA (BIMA) grafting by experienced operators can be beneficial in appropriate patients to improve long-term cardiac outcomes.</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132"/>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958" name="Google Shape;958;p132"/>
          <p:cNvSpPr txBox="1"/>
          <p:nvPr/>
        </p:nvSpPr>
        <p:spPr>
          <a:xfrm>
            <a:off x="1952625" y="152400"/>
            <a:ext cx="10725300" cy="762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Table 13. Best Practices for the Use of Bypass Conduits in CABG</a:t>
            </a:r>
            <a:endParaRPr/>
          </a:p>
        </p:txBody>
      </p:sp>
      <p:graphicFrame>
        <p:nvGraphicFramePr>
          <p:cNvPr id="959" name="Google Shape;959;p132"/>
          <p:cNvGraphicFramePr/>
          <p:nvPr/>
        </p:nvGraphicFramePr>
        <p:xfrm>
          <a:off x="571500" y="1371600"/>
          <a:ext cx="3000000" cy="3000000"/>
        </p:xfrm>
        <a:graphic>
          <a:graphicData uri="http://schemas.openxmlformats.org/drawingml/2006/table">
            <a:tbl>
              <a:tblPr>
                <a:noFill/>
                <a:tableStyleId>{FAB99CFA-666B-41DC-912A-D035A717E7E8}</a:tableStyleId>
              </a:tblPr>
              <a:tblGrid>
                <a:gridCol w="13487400"/>
              </a:tblGrid>
              <a:tr h="416550">
                <a:tc>
                  <a:txBody>
                    <a:bodyPr/>
                    <a:lstStyle/>
                    <a:p>
                      <a:pPr indent="-342900" lvl="0" marL="342900" marR="0" rtl="0" algn="just">
                        <a:lnSpc>
                          <a:spcPct val="200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Objectively assess palmar arch completeness and ulnar compensation before harvesting the radial artery. Use the arm with the best ulnar compensation for radial artery harvesting.</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342900" lvl="0" marL="342900" marR="0" rtl="0" algn="just">
                        <a:lnSpc>
                          <a:spcPct val="200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Use radial artery grafts to target vessels with subocclusive stenoses.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342900" lvl="0" marL="342900" marR="0" rtl="0" algn="just">
                        <a:lnSpc>
                          <a:spcPct val="200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Avoid the use of the radial artery after transradial catheterization.</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342900" lvl="0" marL="342900" marR="0" rtl="0" algn="just">
                        <a:lnSpc>
                          <a:spcPct val="200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Avoid the use of the radial artery in patients with chronic kidney disease and a high likelihood of rapid progression to hemodialysis.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342900" lvl="0" marL="342900" marR="0" rtl="0" algn="just">
                        <a:lnSpc>
                          <a:spcPct val="200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Use oral calcium channel blockers for the first postoperative year after radial artery grafting.</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342900" lvl="0" marL="342900" marR="0" rtl="0" algn="just">
                        <a:lnSpc>
                          <a:spcPct val="200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Avoid bilateral percutaneous or surgical radial artery procedures in patients with coronary artery disease to preserve the artery for future use. </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342900" lvl="0" marL="342900" marR="0" rtl="0" algn="just">
                        <a:lnSpc>
                          <a:spcPct val="200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Harvest the internal mammary artery using the skeletonization technique to reduce the risk of sternal wound complications.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342900" lvl="0" marL="342900" marR="0" rtl="0" algn="just">
                        <a:lnSpc>
                          <a:spcPct val="200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Use an endoscopic saphenous vein harvest technique in patients at risk of wound complications.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342900" lvl="0" marL="342900" marR="0" rtl="0" algn="just">
                        <a:lnSpc>
                          <a:spcPct val="200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Use a no-touch saphenous vein harvest technique in patients at low risk of wound complications. </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342900" lvl="0" marL="342900" marR="0" rtl="0" algn="just">
                        <a:lnSpc>
                          <a:spcPct val="200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Use the skeletonized right gastroepiploic artery to graft right coronary artery target vessels with subocclusive stenosis if the operator is experienced with the use of the artery. </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960" name="Google Shape;960;p132"/>
          <p:cNvSpPr txBox="1"/>
          <p:nvPr/>
        </p:nvSpPr>
        <p:spPr>
          <a:xfrm>
            <a:off x="571500" y="7224350"/>
            <a:ext cx="38949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CABG indicates coronary artery bypass graft.</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sp>
        <p:nvSpPr>
          <p:cNvPr id="965" name="Google Shape;965;p133"/>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966" name="Google Shape;966;p133"/>
          <p:cNvSpPr txBox="1"/>
          <p:nvPr/>
        </p:nvSpPr>
        <p:spPr>
          <a:xfrm>
            <a:off x="2831306" y="533400"/>
            <a:ext cx="8967900" cy="762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CABG in Patients Undergoing Other Cardiac Surgery</a:t>
            </a:r>
            <a:endParaRPr/>
          </a:p>
        </p:txBody>
      </p:sp>
      <p:graphicFrame>
        <p:nvGraphicFramePr>
          <p:cNvPr id="967" name="Google Shape;967;p133"/>
          <p:cNvGraphicFramePr/>
          <p:nvPr/>
        </p:nvGraphicFramePr>
        <p:xfrm>
          <a:off x="2286000" y="1905000"/>
          <a:ext cx="3000000" cy="3000000"/>
        </p:xfrm>
        <a:graphic>
          <a:graphicData uri="http://schemas.openxmlformats.org/drawingml/2006/table">
            <a:tbl>
              <a:tblPr>
                <a:noFill/>
                <a:tableStyleId>{FAB99CFA-666B-41DC-912A-D035A717E7E8}</a:tableStyleId>
              </a:tblPr>
              <a:tblGrid>
                <a:gridCol w="992550"/>
                <a:gridCol w="1158000"/>
                <a:gridCol w="7907850"/>
              </a:tblGrid>
              <a:tr h="1314450">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CABG in Patients Undergoing Other Cardiac Surgery</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38.</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63120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560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C-LD</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undergoing valve surgery, aortic surgery, or other cardiac operations who have significant CAD, CABG is recommended with a goal of reducing ischemic events.</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560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2b</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9B1C"/>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C-LD</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latin typeface="Times New Roman"/>
                          <a:ea typeface="Times New Roman"/>
                          <a:cs typeface="Times New Roman"/>
                          <a:sym typeface="Times New Roman"/>
                        </a:rPr>
                        <a:t>In patients undergoing valve surgery, aortic surgery, or other cardiac operations who have intermediate CAD, CABG may be reasonable with a goal of reducing ischemic events.</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134"/>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973" name="Google Shape;973;p134"/>
          <p:cNvSpPr txBox="1"/>
          <p:nvPr/>
        </p:nvSpPr>
        <p:spPr>
          <a:xfrm>
            <a:off x="2831305" y="1331016"/>
            <a:ext cx="8967900" cy="762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Use of Epiaortic Ultrasound in Patients Undergoing CABG</a:t>
            </a:r>
            <a:endParaRPr/>
          </a:p>
        </p:txBody>
      </p:sp>
      <p:graphicFrame>
        <p:nvGraphicFramePr>
          <p:cNvPr id="974" name="Google Shape;974;p134"/>
          <p:cNvGraphicFramePr/>
          <p:nvPr/>
        </p:nvGraphicFramePr>
        <p:xfrm>
          <a:off x="2560637" y="2743200"/>
          <a:ext cx="3000000" cy="3000000"/>
        </p:xfrm>
        <a:graphic>
          <a:graphicData uri="http://schemas.openxmlformats.org/drawingml/2006/table">
            <a:tbl>
              <a:tblPr>
                <a:noFill/>
                <a:tableStyleId>{FAB99CFA-666B-41DC-912A-D035A717E7E8}</a:tableStyleId>
              </a:tblPr>
              <a:tblGrid>
                <a:gridCol w="1032700"/>
                <a:gridCol w="899575"/>
                <a:gridCol w="7576875"/>
              </a:tblGrid>
              <a:tr h="1140250">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 for Use of Epiaortic Ultrasound in Patients Undergoing CABG </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 are summarized in Online Data Supplement 39.</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52312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573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undergoing CABG, the routine use of epiaortic ultrasound scanning can be useful to evaluate the presence, location, and severity of plaque in the ascending aorta to reduce the incidence of atheroembolic complications.</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sp>
        <p:nvSpPr>
          <p:cNvPr id="979" name="Google Shape;979;p135"/>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980" name="Google Shape;980;p135"/>
          <p:cNvSpPr txBox="1"/>
          <p:nvPr/>
        </p:nvSpPr>
        <p:spPr>
          <a:xfrm>
            <a:off x="2831306" y="914400"/>
            <a:ext cx="8967900" cy="762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Use of Cardiopulmonary Bypass in Patients Undergoing CABG</a:t>
            </a:r>
            <a:endParaRPr/>
          </a:p>
        </p:txBody>
      </p:sp>
      <p:graphicFrame>
        <p:nvGraphicFramePr>
          <p:cNvPr id="981" name="Google Shape;981;p135"/>
          <p:cNvGraphicFramePr/>
          <p:nvPr/>
        </p:nvGraphicFramePr>
        <p:xfrm>
          <a:off x="1608137" y="2209800"/>
          <a:ext cx="3000000" cy="3000000"/>
        </p:xfrm>
        <a:graphic>
          <a:graphicData uri="http://schemas.openxmlformats.org/drawingml/2006/table">
            <a:tbl>
              <a:tblPr>
                <a:noFill/>
                <a:tableStyleId>{FAB99CFA-666B-41DC-912A-D035A717E7E8}</a:tableStyleId>
              </a:tblPr>
              <a:tblGrid>
                <a:gridCol w="1239575"/>
                <a:gridCol w="1079775"/>
                <a:gridCol w="9094775"/>
              </a:tblGrid>
              <a:tr h="1257300">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Use of Cardiopulmonary Bypass in Patients Undergoing CABG</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40.</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57682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377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with significant calcification of the aorta, the use of techniques to avoid aortic manipulation (off-pump techniques or beating heart) is reasonable to decrease the incidence of perioperative stroke when performed by experienced surgeons.</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573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2b</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9B1C"/>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latin typeface="Times New Roman"/>
                          <a:ea typeface="Times New Roman"/>
                          <a:cs typeface="Times New Roman"/>
                          <a:sym typeface="Times New Roman"/>
                        </a:rPr>
                        <a:t>In patients with significant pulmonary disease, off-pump surgery may be reasonable to reduce perioperative risk when performed by experienced surgeons.</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136"/>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987" name="Google Shape;987;p136"/>
          <p:cNvSpPr txBox="1"/>
          <p:nvPr/>
        </p:nvSpPr>
        <p:spPr>
          <a:xfrm>
            <a:off x="1788715" y="3329970"/>
            <a:ext cx="11052900" cy="1569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Arial"/>
                <a:ea typeface="Arial"/>
                <a:cs typeface="Arial"/>
                <a:sym typeface="Arial"/>
              </a:rPr>
              <a:t>Pharmacotherapy in Patients Undergoing CABG</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137"/>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993" name="Google Shape;993;p137"/>
          <p:cNvSpPr txBox="1"/>
          <p:nvPr/>
        </p:nvSpPr>
        <p:spPr>
          <a:xfrm>
            <a:off x="2330053" y="228600"/>
            <a:ext cx="9970200" cy="1219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Insulin Infusion and Other Measures to Reduce Sternal Wound Infection in Patients Undergoing CABG</a:t>
            </a:r>
            <a:endParaRPr/>
          </a:p>
        </p:txBody>
      </p:sp>
      <p:graphicFrame>
        <p:nvGraphicFramePr>
          <p:cNvPr id="994" name="Google Shape;994;p137"/>
          <p:cNvGraphicFramePr/>
          <p:nvPr/>
        </p:nvGraphicFramePr>
        <p:xfrm>
          <a:off x="2141537" y="2438400"/>
          <a:ext cx="3000000" cy="3000000"/>
        </p:xfrm>
        <a:graphic>
          <a:graphicData uri="http://schemas.openxmlformats.org/drawingml/2006/table">
            <a:tbl>
              <a:tblPr>
                <a:noFill/>
                <a:tableStyleId>{FAB99CFA-666B-41DC-912A-D035A717E7E8}</a:tableStyleId>
              </a:tblPr>
              <a:tblGrid>
                <a:gridCol w="1181675"/>
                <a:gridCol w="974725"/>
                <a:gridCol w="8190950"/>
              </a:tblGrid>
              <a:tr h="1893175">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Insulin Infusion and Other Measures to Reduce Sternal Wound Infection in Patients Undergoing CABG</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41.</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82880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065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undergoing CABG, an intraoperative continuous insulin infusion should be initiated to maintain serum glucose level &lt;180 mg/dL to reduce sternal wound infection.</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sp>
        <p:nvSpPr>
          <p:cNvPr id="999" name="Google Shape;999;p138"/>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00" name="Google Shape;1000;p138"/>
          <p:cNvSpPr txBox="1"/>
          <p:nvPr/>
        </p:nvSpPr>
        <p:spPr>
          <a:xfrm>
            <a:off x="2330053" y="228600"/>
            <a:ext cx="9970200" cy="1600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Insulin Infusion and Other Measures to Reduce Sternal Wound Infection in Patients Undergoing CABG (con’t.)</a:t>
            </a:r>
            <a:endParaRPr/>
          </a:p>
        </p:txBody>
      </p:sp>
      <p:graphicFrame>
        <p:nvGraphicFramePr>
          <p:cNvPr id="1001" name="Google Shape;1001;p138"/>
          <p:cNvGraphicFramePr/>
          <p:nvPr/>
        </p:nvGraphicFramePr>
        <p:xfrm>
          <a:off x="2103437" y="1905000"/>
          <a:ext cx="3000000" cy="3000000"/>
        </p:xfrm>
        <a:graphic>
          <a:graphicData uri="http://schemas.openxmlformats.org/drawingml/2006/table">
            <a:tbl>
              <a:tblPr>
                <a:noFill/>
                <a:tableStyleId>{FAB99CFA-666B-41DC-912A-D035A717E7E8}</a:tableStyleId>
              </a:tblPr>
              <a:tblGrid>
                <a:gridCol w="1190375"/>
                <a:gridCol w="981900"/>
                <a:gridCol w="8251250"/>
              </a:tblGrid>
              <a:tr h="235877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latin typeface="Times New Roman"/>
                          <a:ea typeface="Times New Roman"/>
                          <a:cs typeface="Times New Roman"/>
                          <a:sym typeface="Times New Roman"/>
                        </a:rPr>
                        <a:t>In patients undergoing CABG, the use of continuous intravenous insulin to achieve and maintain an early postoperative blood glucose concentration of &lt;180 mg/dL while avoiding hypoglycemia is indicated to reduce the incidence of adverse events, including deep sternal wound infection.</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5304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3"/>
                      </a:pPr>
                      <a:r>
                        <a:rPr b="1" lang="en-US" sz="1800" u="none" cap="none" strike="noStrike">
                          <a:solidFill>
                            <a:srgbClr val="000000"/>
                          </a:solidFill>
                          <a:latin typeface="Times New Roman"/>
                          <a:ea typeface="Times New Roman"/>
                          <a:cs typeface="Times New Roman"/>
                          <a:sym typeface="Times New Roman"/>
                        </a:rPr>
                        <a:t>In patients undergoing CABG, a comprehensive approach to reduce sternal wound infection is recommended.</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5304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2b</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9B1C"/>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4"/>
                      </a:pPr>
                      <a:r>
                        <a:rPr b="1" lang="en-US" sz="1800" u="none" cap="none" strike="noStrike">
                          <a:solidFill>
                            <a:srgbClr val="000000"/>
                          </a:solidFill>
                          <a:latin typeface="Times New Roman"/>
                          <a:ea typeface="Times New Roman"/>
                          <a:cs typeface="Times New Roman"/>
                          <a:sym typeface="Times New Roman"/>
                        </a:rPr>
                        <a:t>In patients undergoing CABG, the usefulness of continuous intravenous insulin designed to achieve a target intraoperative blood glucose concentration &lt;140 mg/dL is uncertain.</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139"/>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07" name="Google Shape;1007;p139"/>
          <p:cNvSpPr txBox="1"/>
          <p:nvPr/>
        </p:nvSpPr>
        <p:spPr>
          <a:xfrm>
            <a:off x="2003226" y="304800"/>
            <a:ext cx="10623900" cy="1219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Table 15. Best Practices to Reduce Sternal Wound Infection in Patients Undergoing CABG</a:t>
            </a:r>
            <a:endParaRPr/>
          </a:p>
        </p:txBody>
      </p:sp>
      <p:graphicFrame>
        <p:nvGraphicFramePr>
          <p:cNvPr id="1008" name="Google Shape;1008;p139"/>
          <p:cNvGraphicFramePr/>
          <p:nvPr/>
        </p:nvGraphicFramePr>
        <p:xfrm>
          <a:off x="1558030" y="1524000"/>
          <a:ext cx="3000000" cy="3000000"/>
        </p:xfrm>
        <a:graphic>
          <a:graphicData uri="http://schemas.openxmlformats.org/drawingml/2006/table">
            <a:tbl>
              <a:tblPr>
                <a:noFill/>
                <a:tableStyleId>{FAB99CFA-666B-41DC-912A-D035A717E7E8}</a:tableStyleId>
              </a:tblPr>
              <a:tblGrid>
                <a:gridCol w="11514325"/>
              </a:tblGrid>
              <a:tr h="933875">
                <a:tc>
                  <a:txBody>
                    <a:bodyPr/>
                    <a:lstStyle/>
                    <a:p>
                      <a:pPr indent="-342900" lvl="0" marL="342900" marR="0" rtl="0" algn="just">
                        <a:lnSpc>
                          <a:spcPct val="200000"/>
                        </a:lnSpc>
                        <a:spcBef>
                          <a:spcPts val="0"/>
                        </a:spcBef>
                        <a:spcAft>
                          <a:spcPts val="0"/>
                        </a:spcAft>
                        <a:buClr>
                          <a:schemeClr val="dk1"/>
                        </a:buClr>
                        <a:buSzPts val="1100"/>
                        <a:buFont typeface="Noto Sans Symbols"/>
                        <a:buChar char="∙"/>
                      </a:pPr>
                      <a:r>
                        <a:rPr lang="en-US" sz="1800" u="none" cap="none" strike="noStrike">
                          <a:latin typeface="Times New Roman"/>
                          <a:ea typeface="Times New Roman"/>
                          <a:cs typeface="Times New Roman"/>
                          <a:sym typeface="Times New Roman"/>
                        </a:rPr>
                        <a:t>Perform nasal swab testing for </a:t>
                      </a:r>
                      <a:r>
                        <a:rPr i="1" lang="en-US" sz="1800" u="none" cap="none" strike="noStrike">
                          <a:latin typeface="Times New Roman"/>
                          <a:ea typeface="Times New Roman"/>
                          <a:cs typeface="Times New Roman"/>
                          <a:sym typeface="Times New Roman"/>
                        </a:rPr>
                        <a:t>Staphylococcus aureus</a:t>
                      </a:r>
                      <a:r>
                        <a:rPr lang="en-US" sz="1800" u="none" cap="none" strike="noStrike">
                          <a:latin typeface="Times New Roman"/>
                          <a:ea typeface="Times New Roman"/>
                          <a:cs typeface="Times New Roman"/>
                          <a:sym typeface="Times New Roman"/>
                        </a:rPr>
                        <a:t>.</a:t>
                      </a:r>
                      <a:endParaRPr/>
                    </a:p>
                    <a:p>
                      <a:pPr indent="-342900" lvl="0" marL="342900" marR="0" rtl="0" algn="just">
                        <a:lnSpc>
                          <a:spcPct val="200000"/>
                        </a:lnSpc>
                        <a:spcBef>
                          <a:spcPts val="0"/>
                        </a:spcBef>
                        <a:spcAft>
                          <a:spcPts val="0"/>
                        </a:spcAft>
                        <a:buClr>
                          <a:schemeClr val="dk1"/>
                        </a:buClr>
                        <a:buSzPts val="1100"/>
                        <a:buFont typeface="Noto Sans Symbols"/>
                        <a:buChar char="∙"/>
                      </a:pPr>
                      <a:r>
                        <a:rPr lang="en-US" sz="1800" u="none" cap="none" strike="noStrike">
                          <a:latin typeface="Times New Roman"/>
                          <a:ea typeface="Times New Roman"/>
                          <a:cs typeface="Times New Roman"/>
                          <a:sym typeface="Times New Roman"/>
                        </a:rPr>
                        <a:t>Apply mupirocin 2% ointment to known nasal carriers of </a:t>
                      </a:r>
                      <a:r>
                        <a:rPr i="1" lang="en-US" sz="1800" u="none" cap="none" strike="noStrike">
                          <a:latin typeface="Times New Roman"/>
                          <a:ea typeface="Times New Roman"/>
                          <a:cs typeface="Times New Roman"/>
                          <a:sym typeface="Times New Roman"/>
                        </a:rPr>
                        <a:t>S aureus</a:t>
                      </a:r>
                      <a:r>
                        <a:rPr lang="en-US" sz="1800" u="none" cap="none" strike="noStrike">
                          <a:latin typeface="Times New Roman"/>
                          <a:ea typeface="Times New Roman"/>
                          <a:cs typeface="Times New Roman"/>
                          <a:sym typeface="Times New Roman"/>
                        </a:rPr>
                        <a:t>.</a:t>
                      </a:r>
                      <a:endParaRPr/>
                    </a:p>
                  </a:txBody>
                  <a:tcPr marT="0" marB="0" marR="68575" marL="6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28450">
                <a:tc>
                  <a:txBody>
                    <a:bodyPr/>
                    <a:lstStyle/>
                    <a:p>
                      <a:pPr indent="-342900" lvl="0" marL="342900" marR="0" rtl="0" algn="just">
                        <a:lnSpc>
                          <a:spcPct val="200000"/>
                        </a:lnSpc>
                        <a:spcBef>
                          <a:spcPts val="0"/>
                        </a:spcBef>
                        <a:spcAft>
                          <a:spcPts val="0"/>
                        </a:spcAft>
                        <a:buClr>
                          <a:schemeClr val="dk1"/>
                        </a:buClr>
                        <a:buSzPts val="1100"/>
                        <a:buFont typeface="Noto Sans Symbols"/>
                        <a:buChar char="∙"/>
                      </a:pPr>
                      <a:r>
                        <a:rPr lang="en-US" sz="1800" u="none" cap="none" strike="noStrike">
                          <a:latin typeface="Times New Roman"/>
                          <a:ea typeface="Times New Roman"/>
                          <a:cs typeface="Times New Roman"/>
                          <a:sym typeface="Times New Roman"/>
                        </a:rPr>
                        <a:t>Apply preoperative intranasal mupirocin 2% ointment to those patients whose nasal culture or PCR result is unknown.</a:t>
                      </a:r>
                      <a:endParaRPr/>
                    </a:p>
                  </a:txBody>
                  <a:tcPr marT="0" marB="0" marR="68575" marL="6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933875">
                <a:tc>
                  <a:txBody>
                    <a:bodyPr/>
                    <a:lstStyle/>
                    <a:p>
                      <a:pPr indent="-342900" lvl="0" marL="342900" marR="0" rtl="0" algn="just">
                        <a:lnSpc>
                          <a:spcPct val="200000"/>
                        </a:lnSpc>
                        <a:spcBef>
                          <a:spcPts val="0"/>
                        </a:spcBef>
                        <a:spcAft>
                          <a:spcPts val="0"/>
                        </a:spcAft>
                        <a:buClr>
                          <a:schemeClr val="dk1"/>
                        </a:buClr>
                        <a:buSzPts val="1100"/>
                        <a:buFont typeface="Noto Sans Symbols"/>
                        <a:buChar char="∙"/>
                      </a:pPr>
                      <a:r>
                        <a:rPr lang="en-US" sz="1800" u="none" cap="none" strike="noStrike">
                          <a:latin typeface="Times New Roman"/>
                          <a:ea typeface="Times New Roman"/>
                          <a:cs typeface="Times New Roman"/>
                          <a:sym typeface="Times New Roman"/>
                        </a:rPr>
                        <a:t>Redose prophylactic antimicrobials for long procedures (&gt;2 half-lives of the antibiotic) or in cases of excessive blood loss during CABG.</a:t>
                      </a:r>
                      <a:endParaRPr/>
                    </a:p>
                  </a:txBody>
                  <a:tcPr marT="0" marB="0" marR="68575" marL="6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28450">
                <a:tc>
                  <a:txBody>
                    <a:bodyPr/>
                    <a:lstStyle/>
                    <a:p>
                      <a:pPr indent="-342900" lvl="0" marL="342900" marR="0" rtl="0" algn="just">
                        <a:lnSpc>
                          <a:spcPct val="200000"/>
                        </a:lnSpc>
                        <a:spcBef>
                          <a:spcPts val="0"/>
                        </a:spcBef>
                        <a:spcAft>
                          <a:spcPts val="0"/>
                        </a:spcAft>
                        <a:buClr>
                          <a:schemeClr val="dk1"/>
                        </a:buClr>
                        <a:buSzPts val="1100"/>
                        <a:buFont typeface="Noto Sans Symbols"/>
                        <a:buChar char="∙"/>
                      </a:pPr>
                      <a:r>
                        <a:rPr lang="en-US" sz="1800" u="none" cap="none" strike="noStrike">
                          <a:latin typeface="Times New Roman"/>
                          <a:ea typeface="Times New Roman"/>
                          <a:cs typeface="Times New Roman"/>
                          <a:sym typeface="Times New Roman"/>
                        </a:rPr>
                        <a:t>M</a:t>
                      </a:r>
                      <a:r>
                        <a:rPr lang="en-US" sz="1800" u="none" cap="none" strike="noStrike">
                          <a:solidFill>
                            <a:srgbClr val="000000"/>
                          </a:solidFill>
                          <a:latin typeface="Times New Roman"/>
                          <a:ea typeface="Times New Roman"/>
                          <a:cs typeface="Times New Roman"/>
                          <a:sym typeface="Times New Roman"/>
                        </a:rPr>
                        <a:t>easur</a:t>
                      </a:r>
                      <a:r>
                        <a:rPr lang="en-US" sz="1800" u="none" cap="none" strike="noStrike">
                          <a:latin typeface="Times New Roman"/>
                          <a:ea typeface="Times New Roman"/>
                          <a:cs typeface="Times New Roman"/>
                          <a:sym typeface="Times New Roman"/>
                        </a:rPr>
                        <a:t>e perioperative </a:t>
                      </a:r>
                      <a:r>
                        <a:rPr lang="en-US" sz="1800" u="none" cap="none" strike="noStrike">
                          <a:solidFill>
                            <a:srgbClr val="000000"/>
                          </a:solidFill>
                          <a:latin typeface="Times New Roman"/>
                          <a:ea typeface="Times New Roman"/>
                          <a:cs typeface="Times New Roman"/>
                          <a:sym typeface="Times New Roman"/>
                        </a:rPr>
                        <a:t>HbA</a:t>
                      </a:r>
                      <a:r>
                        <a:rPr baseline="-25000" lang="en-US" sz="1800" u="none" cap="none" strike="noStrike">
                          <a:solidFill>
                            <a:srgbClr val="000000"/>
                          </a:solidFill>
                          <a:latin typeface="Times New Roman"/>
                          <a:ea typeface="Times New Roman"/>
                          <a:cs typeface="Times New Roman"/>
                          <a:sym typeface="Times New Roman"/>
                        </a:rPr>
                        <a:t>1c</a:t>
                      </a:r>
                      <a:r>
                        <a:rPr lang="en-US" sz="1800" u="none" cap="none" strike="noStrike">
                          <a:solidFill>
                            <a:srgbClr val="000000"/>
                          </a:solidFill>
                          <a:latin typeface="Times New Roman"/>
                          <a:ea typeface="Times New Roman"/>
                          <a:cs typeface="Times New Roman"/>
                          <a:sym typeface="Times New Roman"/>
                        </a:rPr>
                        <a:t>.</a:t>
                      </a:r>
                      <a:endParaRPr sz="1800" u="none" cap="none" strike="noStrike">
                        <a:latin typeface="Times New Roman"/>
                        <a:ea typeface="Times New Roman"/>
                        <a:cs typeface="Times New Roman"/>
                        <a:sym typeface="Times New Roman"/>
                      </a:endParaRPr>
                    </a:p>
                  </a:txBody>
                  <a:tcPr marT="0" marB="0" marR="68575" marL="6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28450">
                <a:tc>
                  <a:txBody>
                    <a:bodyPr/>
                    <a:lstStyle/>
                    <a:p>
                      <a:pPr indent="-342900" lvl="0" marL="342900" marR="0" rtl="0" algn="just">
                        <a:lnSpc>
                          <a:spcPct val="200000"/>
                        </a:lnSpc>
                        <a:spcBef>
                          <a:spcPts val="0"/>
                        </a:spcBef>
                        <a:spcAft>
                          <a:spcPts val="0"/>
                        </a:spcAft>
                        <a:buClr>
                          <a:schemeClr val="dk1"/>
                        </a:buClr>
                        <a:buSzPts val="1100"/>
                        <a:buFont typeface="Noto Sans Symbols"/>
                        <a:buChar char="∙"/>
                      </a:pPr>
                      <a:r>
                        <a:rPr lang="en-US" sz="1800" u="none" cap="none" strike="noStrike">
                          <a:latin typeface="Times New Roman"/>
                          <a:ea typeface="Times New Roman"/>
                          <a:cs typeface="Times New Roman"/>
                          <a:sym typeface="Times New Roman"/>
                        </a:rPr>
                        <a:t>Treat all distant extrathoracic infections before nonemergency surgical coronary revascularization.</a:t>
                      </a:r>
                      <a:endParaRPr/>
                    </a:p>
                  </a:txBody>
                  <a:tcPr marT="0" marB="0" marR="68575" marL="6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28450">
                <a:tc>
                  <a:txBody>
                    <a:bodyPr/>
                    <a:lstStyle/>
                    <a:p>
                      <a:pPr indent="-342900" lvl="0" marL="342900" marR="0" rtl="0" algn="just">
                        <a:lnSpc>
                          <a:spcPct val="200000"/>
                        </a:lnSpc>
                        <a:spcBef>
                          <a:spcPts val="0"/>
                        </a:spcBef>
                        <a:spcAft>
                          <a:spcPts val="0"/>
                        </a:spcAft>
                        <a:buClr>
                          <a:schemeClr val="dk1"/>
                        </a:buClr>
                        <a:buSzPts val="1100"/>
                        <a:buFont typeface="Noto Sans Symbols"/>
                        <a:buChar char="∙"/>
                      </a:pPr>
                      <a:r>
                        <a:rPr lang="en-US" sz="1800" u="none" cap="none" strike="noStrike">
                          <a:latin typeface="Times New Roman"/>
                          <a:ea typeface="Times New Roman"/>
                          <a:cs typeface="Times New Roman"/>
                          <a:sym typeface="Times New Roman"/>
                        </a:rPr>
                        <a:t>Advise smoking cessation before elective CABG surgery.</a:t>
                      </a:r>
                      <a:endParaRPr/>
                    </a:p>
                  </a:txBody>
                  <a:tcPr marT="0" marB="0" marR="68575" marL="6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933875">
                <a:tc>
                  <a:txBody>
                    <a:bodyPr/>
                    <a:lstStyle/>
                    <a:p>
                      <a:pPr indent="-342900" lvl="0" marL="342900" marR="0" rtl="0" algn="just">
                        <a:lnSpc>
                          <a:spcPct val="200000"/>
                        </a:lnSpc>
                        <a:spcBef>
                          <a:spcPts val="0"/>
                        </a:spcBef>
                        <a:spcAft>
                          <a:spcPts val="0"/>
                        </a:spcAft>
                        <a:buClr>
                          <a:schemeClr val="dk1"/>
                        </a:buClr>
                        <a:buSzPts val="1100"/>
                        <a:buFont typeface="Noto Sans Symbols"/>
                        <a:buChar char="∙"/>
                      </a:pPr>
                      <a:r>
                        <a:rPr lang="en-US" sz="1800" u="none" cap="none" strike="noStrike">
                          <a:latin typeface="Times New Roman"/>
                          <a:ea typeface="Times New Roman"/>
                          <a:cs typeface="Times New Roman"/>
                          <a:sym typeface="Times New Roman"/>
                        </a:rPr>
                        <a:t>Apply topical antibiotics (vancomycin) to the cut edges of the sternum on opening and before closing in cardiac surgical procedures involving a median sternotomy.</a:t>
                      </a:r>
                      <a:endParaRPr/>
                    </a:p>
                  </a:txBody>
                  <a:tcPr marT="0" marB="0" marR="68575" marL="6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28450">
                <a:tc>
                  <a:txBody>
                    <a:bodyPr/>
                    <a:lstStyle/>
                    <a:p>
                      <a:pPr indent="-342900" lvl="0" marL="342900" marR="0" rtl="0" algn="just">
                        <a:lnSpc>
                          <a:spcPct val="200000"/>
                        </a:lnSpc>
                        <a:spcBef>
                          <a:spcPts val="0"/>
                        </a:spcBef>
                        <a:spcAft>
                          <a:spcPts val="0"/>
                        </a:spcAft>
                        <a:buClr>
                          <a:schemeClr val="dk1"/>
                        </a:buClr>
                        <a:buSzPts val="1100"/>
                        <a:buFont typeface="Noto Sans Symbols"/>
                        <a:buChar char="∙"/>
                      </a:pPr>
                      <a:r>
                        <a:rPr lang="en-US" sz="1800" u="none" cap="none" strike="noStrike">
                          <a:latin typeface="Times New Roman"/>
                          <a:ea typeface="Times New Roman"/>
                          <a:cs typeface="Times New Roman"/>
                          <a:sym typeface="Times New Roman"/>
                        </a:rPr>
                        <a:t>Use skeletonized harvest of IMA in BIMA grafting.</a:t>
                      </a:r>
                      <a:endParaRPr/>
                    </a:p>
                  </a:txBody>
                  <a:tcPr marT="0" marB="0" marR="68575" marL="6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515975">
                <a:tc>
                  <a:txBody>
                    <a:bodyPr/>
                    <a:lstStyle/>
                    <a:p>
                      <a:pPr indent="-342900" lvl="0" marL="342900" marR="0" rtl="0" algn="just">
                        <a:lnSpc>
                          <a:spcPct val="200000"/>
                        </a:lnSpc>
                        <a:spcBef>
                          <a:spcPts val="0"/>
                        </a:spcBef>
                        <a:spcAft>
                          <a:spcPts val="0"/>
                        </a:spcAft>
                        <a:buClr>
                          <a:schemeClr val="dk1"/>
                        </a:buClr>
                        <a:buSzPts val="1100"/>
                        <a:buFont typeface="Noto Sans Symbols"/>
                        <a:buChar char="∙"/>
                      </a:pPr>
                      <a:r>
                        <a:rPr lang="en-US" sz="1800" u="none" cap="none" strike="noStrike">
                          <a:latin typeface="Times New Roman"/>
                          <a:ea typeface="Times New Roman"/>
                          <a:cs typeface="Times New Roman"/>
                          <a:sym typeface="Times New Roman"/>
                        </a:rPr>
                        <a:t>Do not continue prophylactic antibiotics beyond 48 hours.</a:t>
                      </a:r>
                      <a:endParaRPr/>
                    </a:p>
                  </a:txBody>
                  <a:tcPr marT="0" marB="0" marR="68575" marL="68575" anchor="b">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1009" name="Google Shape;1009;p139"/>
          <p:cNvSpPr txBox="1"/>
          <p:nvPr/>
        </p:nvSpPr>
        <p:spPr>
          <a:xfrm>
            <a:off x="13106400" y="4913486"/>
            <a:ext cx="1524000" cy="2493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BIMA indicates bilateral internal mammary artery; CABG, coronary artery bypass graft; HbA1c, glycated hemoglobin A1c; IMA, internal mammary artery; and PCR, polymerase chain reaction.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1"/>
          <p:cNvSpPr txBox="1"/>
          <p:nvPr>
            <p:ph idx="1" type="body"/>
          </p:nvPr>
        </p:nvSpPr>
        <p:spPr>
          <a:xfrm>
            <a:off x="988978" y="2327159"/>
            <a:ext cx="13258800" cy="4149900"/>
          </a:xfrm>
          <a:prstGeom prst="rect">
            <a:avLst/>
          </a:prstGeom>
          <a:noFill/>
          <a:ln>
            <a:noFill/>
          </a:ln>
        </p:spPr>
        <p:txBody>
          <a:bodyPr anchorCtr="0" anchor="t" bIns="45700" lIns="91425" spcFirstLastPara="1" rIns="91425" wrap="square" tIns="45700">
            <a:noAutofit/>
          </a:bodyPr>
          <a:lstStyle/>
          <a:p>
            <a:pPr indent="0" lvl="0" marL="0" rtl="0" algn="l">
              <a:lnSpc>
                <a:spcPct val="130000"/>
              </a:lnSpc>
              <a:spcBef>
                <a:spcPts val="0"/>
              </a:spcBef>
              <a:spcAft>
                <a:spcPts val="0"/>
              </a:spcAft>
              <a:buClr>
                <a:schemeClr val="dk1"/>
              </a:buClr>
              <a:buSzPts val="3200"/>
              <a:buNone/>
            </a:pPr>
            <a:r>
              <a:rPr lang="en-US" sz="3200"/>
              <a:t>7. A short duration of dual antiplatelet therapy after percutaneous revascularization in patients with stable ischemic heart disease is reasonable to reduce the risk of bleeding events. After consideration of recurrent ischemia and bleeding risks, select patients may safely transition to P2Y12 inhibitor monotherapy and stop aspirin after 1 to 3 months of dual antiplatelet therapy.</a:t>
            </a:r>
            <a:endParaRPr/>
          </a:p>
        </p:txBody>
      </p:sp>
      <p:sp>
        <p:nvSpPr>
          <p:cNvPr id="313" name="Google Shape;313;p41"/>
          <p:cNvSpPr txBox="1"/>
          <p:nvPr>
            <p:ph type="ctrTitle"/>
          </p:nvPr>
        </p:nvSpPr>
        <p:spPr>
          <a:xfrm>
            <a:off x="609600" y="1752600"/>
            <a:ext cx="12877800" cy="573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Top 10 Take Home Messages </a:t>
            </a:r>
            <a:br>
              <a:rPr lang="en-US" sz="3600">
                <a:latin typeface="Arial"/>
                <a:ea typeface="Arial"/>
                <a:cs typeface="Arial"/>
                <a:sym typeface="Arial"/>
              </a:rPr>
            </a:br>
            <a:endParaRPr sz="3600">
              <a:latin typeface="Arial"/>
              <a:ea typeface="Arial"/>
              <a:cs typeface="Arial"/>
              <a:sym typeface="Arial"/>
            </a:endParaRPr>
          </a:p>
        </p:txBody>
      </p:sp>
      <p:sp>
        <p:nvSpPr>
          <p:cNvPr id="314" name="Google Shape;314;p41"/>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8B8A"/>
              </a:buClr>
              <a:buSzPts val="800"/>
              <a:buFont typeface="Arial"/>
              <a:buNone/>
            </a:pPr>
            <a:fld id="{00000000-1234-1234-1234-123412341234}" type="slidenum">
              <a:rPr b="0" i="0" lang="en-US" sz="800" u="none" cap="none" strike="noStrike">
                <a:solidFill>
                  <a:srgbClr val="8A8B8A"/>
                </a:solidFill>
                <a:latin typeface="Arial"/>
                <a:ea typeface="Arial"/>
                <a:cs typeface="Arial"/>
                <a:sym typeface="Arial"/>
              </a:rPr>
              <a:t>‹#›</a:t>
            </a:fld>
            <a:endParaRPr b="0" i="0" sz="800" u="none" cap="none" strike="noStrike">
              <a:solidFill>
                <a:srgbClr val="8A8B8A"/>
              </a:solidFill>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3" name="Shape 1013"/>
        <p:cNvGrpSpPr/>
        <p:nvPr/>
      </p:nvGrpSpPr>
      <p:grpSpPr>
        <a:xfrm>
          <a:off x="0" y="0"/>
          <a:ext cx="0" cy="0"/>
          <a:chOff x="0" y="0"/>
          <a:chExt cx="0" cy="0"/>
        </a:xfrm>
      </p:grpSpPr>
      <p:sp>
        <p:nvSpPr>
          <p:cNvPr id="1014" name="Google Shape;1014;p140"/>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15" name="Google Shape;1015;p140"/>
          <p:cNvSpPr txBox="1"/>
          <p:nvPr/>
        </p:nvSpPr>
        <p:spPr>
          <a:xfrm>
            <a:off x="2330053" y="304800"/>
            <a:ext cx="9970200" cy="1066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Antiplatelet Therapy in Patients Undergoing CABG</a:t>
            </a:r>
            <a:endParaRPr/>
          </a:p>
        </p:txBody>
      </p:sp>
      <p:graphicFrame>
        <p:nvGraphicFramePr>
          <p:cNvPr id="1016" name="Google Shape;1016;p140"/>
          <p:cNvGraphicFramePr/>
          <p:nvPr/>
        </p:nvGraphicFramePr>
        <p:xfrm>
          <a:off x="1790700" y="1828800"/>
          <a:ext cx="3000000" cy="3000000"/>
        </p:xfrm>
        <a:graphic>
          <a:graphicData uri="http://schemas.openxmlformats.org/drawingml/2006/table">
            <a:tbl>
              <a:tblPr>
                <a:noFill/>
                <a:tableStyleId>{FAB99CFA-666B-41DC-912A-D035A717E7E8}</a:tableStyleId>
              </a:tblPr>
              <a:tblGrid>
                <a:gridCol w="1199925"/>
                <a:gridCol w="1244125"/>
                <a:gridCol w="8604950"/>
              </a:tblGrid>
              <a:tr h="1249800">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Antiplatelet Therapy in Patients Undergoing CABG</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42.</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573400">
                <a:tc>
                  <a:txBody>
                    <a:bodyPr/>
                    <a:lstStyle/>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2622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undergoing CABG who are already taking daily aspirin preoperatively, it is recommended that they continue taking aspirin until the time of surgery to reduce ischemic events.</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498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referred for urgent CABG, clopidogrel and ticagrelor should be discontinued for at least 24 hours before  surgery to reduce major bleeding complications.</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p141"/>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22" name="Google Shape;1022;p141"/>
          <p:cNvSpPr txBox="1"/>
          <p:nvPr/>
        </p:nvSpPr>
        <p:spPr>
          <a:xfrm>
            <a:off x="2207815" y="152400"/>
            <a:ext cx="9970200" cy="1066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Antiplatelet Therapy in Patients Undergoing CABG (con’t.)</a:t>
            </a:r>
            <a:endParaRPr/>
          </a:p>
        </p:txBody>
      </p:sp>
      <p:graphicFrame>
        <p:nvGraphicFramePr>
          <p:cNvPr id="1023" name="Google Shape;1023;p141"/>
          <p:cNvGraphicFramePr/>
          <p:nvPr/>
        </p:nvGraphicFramePr>
        <p:xfrm>
          <a:off x="1676400" y="1371600"/>
          <a:ext cx="3000000" cy="3000000"/>
        </p:xfrm>
        <a:graphic>
          <a:graphicData uri="http://schemas.openxmlformats.org/drawingml/2006/table">
            <a:tbl>
              <a:tblPr>
                <a:noFill/>
                <a:tableStyleId>{FAB99CFA-666B-41DC-912A-D035A717E7E8}</a:tableStyleId>
              </a:tblPr>
              <a:tblGrid>
                <a:gridCol w="1198200"/>
                <a:gridCol w="1242325"/>
                <a:gridCol w="8592600"/>
              </a:tblGrid>
              <a:tr h="185420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3"/>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undergoing CABG, discontinuation of short-acting glycoprotein IIb/IIIa inhibitors (eptifibatide and tirofiban) for 4 hours and abciximab for 12 hours before surgery is recommended to reduce the risk of bleeding and transfusion.</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542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4"/>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undergoing elective CABG who receive P2Y12 receptor inhibitors before surgery, it is reasonable to discontinue clopidogrel for 5 days, ticagrelor for 3 days, and prasugrel for 7 days before CABG to reduce risk of major bleeding and blood product transfusion.</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542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3: No benefit</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7321"/>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5"/>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undergoing elective CABG who are not already taking aspirin, the initiation of aspirin (100–300 mg daily) in the immediate preoperative period (&lt;24 hours before surgery) is not recommended.</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142"/>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29" name="Google Shape;1029;p142"/>
          <p:cNvSpPr txBox="1"/>
          <p:nvPr/>
        </p:nvSpPr>
        <p:spPr>
          <a:xfrm>
            <a:off x="2330052" y="457200"/>
            <a:ext cx="9970200" cy="1066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Beta Blockers and Amiodarone in Patients Undergoing CABG</a:t>
            </a:r>
            <a:endParaRPr/>
          </a:p>
        </p:txBody>
      </p:sp>
      <p:graphicFrame>
        <p:nvGraphicFramePr>
          <p:cNvPr id="1030" name="Google Shape;1030;p142"/>
          <p:cNvGraphicFramePr/>
          <p:nvPr/>
        </p:nvGraphicFramePr>
        <p:xfrm>
          <a:off x="1752599" y="1752600"/>
          <a:ext cx="3000000" cy="3000000"/>
        </p:xfrm>
        <a:graphic>
          <a:graphicData uri="http://schemas.openxmlformats.org/drawingml/2006/table">
            <a:tbl>
              <a:tblPr>
                <a:noFill/>
                <a:tableStyleId>{FAB99CFA-666B-41DC-912A-D035A717E7E8}</a:tableStyleId>
              </a:tblPr>
              <a:tblGrid>
                <a:gridCol w="1493000"/>
                <a:gridCol w="1588675"/>
                <a:gridCol w="8043525"/>
              </a:tblGrid>
              <a:tr h="1352550">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Beta Blockers and Amiodarone in Patients Undergoing CABG</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43.</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62052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845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undergoing CABG, who do not have a contraindication to beta blockers, the administration of beta blockers before surgery can be beneficial to reduce the incidence of postoperative atrial fibrillation.</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5255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latin typeface="Times New Roman"/>
                          <a:ea typeface="Times New Roman"/>
                          <a:cs typeface="Times New Roman"/>
                          <a:sym typeface="Times New Roman"/>
                        </a:rPr>
                        <a:t>In patients undergoing CABG, preoperative amiodarone is reasonable to reduce the incidence of postoperative atrial fibrillation.</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143"/>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36" name="Google Shape;1036;p143"/>
          <p:cNvSpPr txBox="1"/>
          <p:nvPr/>
        </p:nvSpPr>
        <p:spPr>
          <a:xfrm>
            <a:off x="2330053" y="1219200"/>
            <a:ext cx="9970200" cy="1066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Beta Blockers and Amiodarone in Patients Undergoing CABG (con’t.)</a:t>
            </a:r>
            <a:endParaRPr/>
          </a:p>
        </p:txBody>
      </p:sp>
      <p:graphicFrame>
        <p:nvGraphicFramePr>
          <p:cNvPr id="1037" name="Google Shape;1037;p143"/>
          <p:cNvGraphicFramePr/>
          <p:nvPr/>
        </p:nvGraphicFramePr>
        <p:xfrm>
          <a:off x="2381250" y="2836985"/>
          <a:ext cx="3000000" cy="3000000"/>
        </p:xfrm>
        <a:graphic>
          <a:graphicData uri="http://schemas.openxmlformats.org/drawingml/2006/table">
            <a:tbl>
              <a:tblPr>
                <a:noFill/>
                <a:tableStyleId>{FAB99CFA-666B-41DC-912A-D035A717E7E8}</a:tableStyleId>
              </a:tblPr>
              <a:tblGrid>
                <a:gridCol w="1324275"/>
                <a:gridCol w="1409125"/>
                <a:gridCol w="7134500"/>
              </a:tblGrid>
              <a:tr h="209550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2b</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9B1C"/>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3"/>
                      </a:pPr>
                      <a:r>
                        <a:rPr b="1" lang="en-US" sz="1800" u="none" cap="none" strike="noStrike">
                          <a:solidFill>
                            <a:srgbClr val="000000"/>
                          </a:solidFill>
                          <a:latin typeface="Times New Roman"/>
                          <a:ea typeface="Times New Roman"/>
                          <a:cs typeface="Times New Roman"/>
                          <a:sym typeface="Times New Roman"/>
                        </a:rPr>
                        <a:t>In patients undergoing CABG, who do not have a contraindication to beta blockers, preoperative use of beta blockers may be effective in reducing  in-hospital and 30-day mortality rates.    </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955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2b</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9B1C"/>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4"/>
                      </a:pPr>
                      <a:r>
                        <a:rPr b="1" lang="en-US" sz="1800" u="none" cap="none" strike="noStrike">
                          <a:solidFill>
                            <a:srgbClr val="000000"/>
                          </a:solidFill>
                          <a:latin typeface="Times New Roman"/>
                          <a:ea typeface="Times New Roman"/>
                          <a:cs typeface="Times New Roman"/>
                          <a:sym typeface="Times New Roman"/>
                        </a:rPr>
                        <a:t>In patients undergoing CABG, the role of preoperative beta blockers for the prevention of acute postoperative myocardial ischemia, stroke, AKI, or ventricular arrhythmia is uncertain.    </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id="1042" name="Google Shape;1042;p144"/>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43" name="Google Shape;1043;p144"/>
          <p:cNvSpPr txBox="1"/>
          <p:nvPr/>
        </p:nvSpPr>
        <p:spPr>
          <a:xfrm>
            <a:off x="1788715" y="3329970"/>
            <a:ext cx="11052900" cy="1569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Arial"/>
                <a:ea typeface="Arial"/>
                <a:cs typeface="Arial"/>
                <a:sym typeface="Arial"/>
              </a:rPr>
              <a:t>Pharmacotherapy in Patients After Revascularization </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7" name="Shape 1047"/>
        <p:cNvGrpSpPr/>
        <p:nvPr/>
      </p:nvGrpSpPr>
      <p:grpSpPr>
        <a:xfrm>
          <a:off x="0" y="0"/>
          <a:ext cx="0" cy="0"/>
          <a:chOff x="0" y="0"/>
          <a:chExt cx="0" cy="0"/>
        </a:xfrm>
      </p:grpSpPr>
      <p:sp>
        <p:nvSpPr>
          <p:cNvPr id="1048" name="Google Shape;1048;p145"/>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49" name="Google Shape;1049;p145"/>
          <p:cNvSpPr txBox="1"/>
          <p:nvPr/>
        </p:nvSpPr>
        <p:spPr>
          <a:xfrm>
            <a:off x="1965125" y="1524000"/>
            <a:ext cx="10700100" cy="10668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Dual Antiplatelet Therapy in Patients After PCI</a:t>
            </a:r>
            <a:endParaRPr/>
          </a:p>
        </p:txBody>
      </p:sp>
      <p:graphicFrame>
        <p:nvGraphicFramePr>
          <p:cNvPr id="1050" name="Google Shape;1050;p145"/>
          <p:cNvGraphicFramePr/>
          <p:nvPr/>
        </p:nvGraphicFramePr>
        <p:xfrm>
          <a:off x="2217736" y="2590800"/>
          <a:ext cx="3000000" cy="3000000"/>
        </p:xfrm>
        <a:graphic>
          <a:graphicData uri="http://schemas.openxmlformats.org/drawingml/2006/table">
            <a:tbl>
              <a:tblPr>
                <a:noFill/>
                <a:tableStyleId>{FAB99CFA-666B-41DC-912A-D035A717E7E8}</a:tableStyleId>
              </a:tblPr>
              <a:tblGrid>
                <a:gridCol w="986875"/>
                <a:gridCol w="995025"/>
                <a:gridCol w="8213025"/>
              </a:tblGrid>
              <a:tr h="1357750">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 for Dual Antiplatelet Therapy in Patients After PCI</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 are summarized in Online Data Supplement 44.</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62290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5882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E8AB7"/>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selected patients undergoing PCI, shorter-duration DAPT (1–3 months) is reasonable, with subsequent transition to P2Y12 inhibitor monotherapy to reduce the risk of bleeding events.</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146"/>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56" name="Google Shape;1056;p146"/>
          <p:cNvSpPr txBox="1"/>
          <p:nvPr/>
        </p:nvSpPr>
        <p:spPr>
          <a:xfrm>
            <a:off x="152400" y="1371600"/>
            <a:ext cx="3352800" cy="1412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Arial"/>
              <a:buNone/>
            </a:pPr>
            <a:r>
              <a:rPr b="1" lang="en-US" sz="2800">
                <a:solidFill>
                  <a:schemeClr val="dk1"/>
                </a:solidFill>
                <a:latin typeface="Arial"/>
                <a:ea typeface="Arial"/>
                <a:cs typeface="Arial"/>
                <a:sym typeface="Arial"/>
              </a:rPr>
              <a:t>Figure 7. Use of DAPT for patients after PCI.</a:t>
            </a:r>
            <a:endParaRPr/>
          </a:p>
        </p:txBody>
      </p:sp>
      <p:sp>
        <p:nvSpPr>
          <p:cNvPr id="1057" name="Google Shape;1057;p146"/>
          <p:cNvSpPr txBox="1"/>
          <p:nvPr/>
        </p:nvSpPr>
        <p:spPr>
          <a:xfrm>
            <a:off x="383431" y="2971800"/>
            <a:ext cx="26670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Colors correspond to Table 2.</a:t>
            </a:r>
            <a:endParaRPr/>
          </a:p>
        </p:txBody>
      </p:sp>
      <p:sp>
        <p:nvSpPr>
          <p:cNvPr id="1058" name="Google Shape;1058;p146"/>
          <p:cNvSpPr txBox="1"/>
          <p:nvPr/>
        </p:nvSpPr>
        <p:spPr>
          <a:xfrm>
            <a:off x="312282" y="5638800"/>
            <a:ext cx="3505200" cy="138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ACS indicates acute coronary syndrome; BMS, bare metal stent; DAPT, dual antiplatelet therapy; DES, drug-eluting stent; P2Y12, platelet adenosine diphosphate P2Y12 receptor; PCI,  percutaneous coronary intervention; and SIHD, stable ischemic heart disease.</a:t>
            </a:r>
            <a:endParaRPr/>
          </a:p>
        </p:txBody>
      </p:sp>
      <p:pic>
        <p:nvPicPr>
          <p:cNvPr descr="Chart, waterfall chart&#10;&#10;Description automatically generated" id="1059" name="Google Shape;1059;p146"/>
          <p:cNvPicPr preferRelativeResize="0"/>
          <p:nvPr/>
        </p:nvPicPr>
        <p:blipFill rotWithShape="1">
          <a:blip r:embed="rId3">
            <a:alphaModFix/>
          </a:blip>
          <a:srcRect b="7286" l="0" r="0" t="1969"/>
          <a:stretch/>
        </p:blipFill>
        <p:spPr>
          <a:xfrm>
            <a:off x="4876800" y="132617"/>
            <a:ext cx="6857998" cy="7467601"/>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sp>
        <p:nvSpPr>
          <p:cNvPr id="1064" name="Google Shape;1064;p147"/>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65" name="Google Shape;1065;p147"/>
          <p:cNvSpPr txBox="1"/>
          <p:nvPr/>
        </p:nvSpPr>
        <p:spPr>
          <a:xfrm>
            <a:off x="1904999" y="1066800"/>
            <a:ext cx="10700100" cy="762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Antiplatelet Therapy in Patients After CABG</a:t>
            </a:r>
            <a:endParaRPr/>
          </a:p>
        </p:txBody>
      </p:sp>
      <p:graphicFrame>
        <p:nvGraphicFramePr>
          <p:cNvPr id="1066" name="Google Shape;1066;p147"/>
          <p:cNvGraphicFramePr/>
          <p:nvPr/>
        </p:nvGraphicFramePr>
        <p:xfrm>
          <a:off x="1429740" y="1793631"/>
          <a:ext cx="3000000" cy="3000000"/>
        </p:xfrm>
        <a:graphic>
          <a:graphicData uri="http://schemas.openxmlformats.org/drawingml/2006/table">
            <a:tbl>
              <a:tblPr>
                <a:noFill/>
                <a:tableStyleId>{FAB99CFA-666B-41DC-912A-D035A717E7E8}</a:tableStyleId>
              </a:tblPr>
              <a:tblGrid>
                <a:gridCol w="1088175"/>
                <a:gridCol w="1111475"/>
                <a:gridCol w="9451025"/>
              </a:tblGrid>
              <a:tr h="1396875">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Antiplatelet Therapy in Patients After CABG</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45.</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64087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529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E8AB7"/>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undergoing CABG, aspirin (100–325 mg daily) should be initiated within 6 hours postoperatively and then continued indefinitely to reduce the occurrence of SVG closure and adverse cardiovascular events.</a:t>
                      </a:r>
                      <a:endParaRPr b="1"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68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2b</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9B1C"/>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latin typeface="Times New Roman"/>
                          <a:ea typeface="Times New Roman"/>
                          <a:cs typeface="Times New Roman"/>
                          <a:sym typeface="Times New Roman"/>
                        </a:rPr>
                        <a:t>In selected patients undergoing CABG, DAPT with aspirin and ticagrelor or clopidogrel for 1 year may be reasonable to improve vein graft patency compared with aspirin alone.</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148"/>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72" name="Google Shape;1072;p148"/>
          <p:cNvSpPr txBox="1"/>
          <p:nvPr/>
        </p:nvSpPr>
        <p:spPr>
          <a:xfrm>
            <a:off x="1752599" y="1752600"/>
            <a:ext cx="11125200" cy="762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Beta Blockers in Patients After Revascularization</a:t>
            </a:r>
            <a:endParaRPr/>
          </a:p>
        </p:txBody>
      </p:sp>
      <p:graphicFrame>
        <p:nvGraphicFramePr>
          <p:cNvPr id="1073" name="Google Shape;1073;p148"/>
          <p:cNvGraphicFramePr/>
          <p:nvPr/>
        </p:nvGraphicFramePr>
        <p:xfrm>
          <a:off x="1989136" y="2590800"/>
          <a:ext cx="3000000" cy="3000000"/>
        </p:xfrm>
        <a:graphic>
          <a:graphicData uri="http://schemas.openxmlformats.org/drawingml/2006/table">
            <a:tbl>
              <a:tblPr>
                <a:noFill/>
                <a:tableStyleId>{FAB99CFA-666B-41DC-912A-D035A717E7E8}</a:tableStyleId>
              </a:tblPr>
              <a:tblGrid>
                <a:gridCol w="1052425"/>
                <a:gridCol w="1054550"/>
                <a:gridCol w="8545125"/>
              </a:tblGrid>
              <a:tr h="1666300">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Beta Blockers in Patients After Revascularization</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 Referenced studies that support the recommendation are summarized in Online Data Supplement 46.</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76447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663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3: No benefit</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7321"/>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C-LD</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with SIHD and normal left ventricular function, the routine use of chronic oral beta blockers is not beneficial  to reduce cardiovascular events after complete revascularization.</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p149"/>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79" name="Google Shape;1079;p149"/>
          <p:cNvSpPr txBox="1"/>
          <p:nvPr/>
        </p:nvSpPr>
        <p:spPr>
          <a:xfrm>
            <a:off x="1752599" y="1676400"/>
            <a:ext cx="11125200" cy="990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Beta Blockers for the Prevention of Atrial Fibrillation After CABG</a:t>
            </a:r>
            <a:endParaRPr/>
          </a:p>
        </p:txBody>
      </p:sp>
      <p:graphicFrame>
        <p:nvGraphicFramePr>
          <p:cNvPr id="1080" name="Google Shape;1080;p149"/>
          <p:cNvGraphicFramePr/>
          <p:nvPr/>
        </p:nvGraphicFramePr>
        <p:xfrm>
          <a:off x="2217737" y="3142676"/>
          <a:ext cx="3000000" cy="3000000"/>
        </p:xfrm>
        <a:graphic>
          <a:graphicData uri="http://schemas.openxmlformats.org/drawingml/2006/table">
            <a:tbl>
              <a:tblPr>
                <a:noFill/>
                <a:tableStyleId>{FAB99CFA-666B-41DC-912A-D035A717E7E8}</a:tableStyleId>
              </a:tblPr>
              <a:tblGrid>
                <a:gridCol w="1005225"/>
                <a:gridCol w="1017450"/>
                <a:gridCol w="8172250"/>
              </a:tblGrid>
              <a:tr h="1422250">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 for Beta Blockers for the Prevention of Atrial Fibrillation After CABG</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 are summarized in Online Data Supplement 47.</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65250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2225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after CABG, beta blockers are recommended and should be started as soon as possible to reduce the incidence or clinical sequelae of postoperative atrial fibrillation.</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2"/>
          <p:cNvSpPr txBox="1"/>
          <p:nvPr>
            <p:ph idx="1" type="subTitle"/>
          </p:nvPr>
        </p:nvSpPr>
        <p:spPr>
          <a:xfrm>
            <a:off x="876300" y="2362200"/>
            <a:ext cx="12877800" cy="5105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3200"/>
              <a:t>8. Staged percutaneous intervention (while in hospital or after discharge) of a significantly stenosed non-culprit artery in patients presenting with an ST-segment–elevation myocardial infarction is recommended in select patients to improve outcomes. Percutaneous intervention of the non-culprit artery at the time of primary percutaneous coronary intervention is less clear and may be considered in stable patients with uncomplicated revascularization of the culprit artery, low-complexity non-culprit artery disease, and normal renal function. In contrast, percutaneous intervention of the non-culprit artery can be harmful in patients in cardiogenic shock.</a:t>
            </a:r>
            <a:endParaRPr/>
          </a:p>
        </p:txBody>
      </p:sp>
      <p:sp>
        <p:nvSpPr>
          <p:cNvPr id="320" name="Google Shape;320;p42"/>
          <p:cNvSpPr txBox="1"/>
          <p:nvPr>
            <p:ph type="ctrTitle"/>
          </p:nvPr>
        </p:nvSpPr>
        <p:spPr>
          <a:xfrm>
            <a:off x="685800" y="1219200"/>
            <a:ext cx="12877800" cy="914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Top 10 Take Home Messages </a:t>
            </a:r>
            <a:br>
              <a:rPr lang="en-US" sz="3600">
                <a:latin typeface="Arial"/>
                <a:ea typeface="Arial"/>
                <a:cs typeface="Arial"/>
                <a:sym typeface="Arial"/>
              </a:rPr>
            </a:br>
            <a:endParaRPr sz="3600">
              <a:latin typeface="Arial"/>
              <a:ea typeface="Arial"/>
              <a:cs typeface="Arial"/>
              <a:sym typeface="Arial"/>
            </a:endParaRPr>
          </a:p>
        </p:txBody>
      </p:sp>
      <p:sp>
        <p:nvSpPr>
          <p:cNvPr id="321" name="Google Shape;321;p42"/>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8B8A"/>
              </a:buClr>
              <a:buSzPts val="800"/>
              <a:buFont typeface="Arial"/>
              <a:buNone/>
            </a:pPr>
            <a:fld id="{00000000-1234-1234-1234-123412341234}" type="slidenum">
              <a:rPr b="0" i="0" lang="en-US" sz="800" u="none" cap="none" strike="noStrike">
                <a:solidFill>
                  <a:srgbClr val="8A8B8A"/>
                </a:solidFill>
                <a:latin typeface="Arial"/>
                <a:ea typeface="Arial"/>
                <a:cs typeface="Arial"/>
                <a:sym typeface="Arial"/>
              </a:rPr>
              <a:t>‹#›</a:t>
            </a:fld>
            <a:endParaRPr b="0" i="0" sz="800" u="none" cap="none" strike="noStrike">
              <a:solidFill>
                <a:srgbClr val="8A8B8A"/>
              </a:solidFill>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p150"/>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86" name="Google Shape;1086;p150"/>
          <p:cNvSpPr txBox="1"/>
          <p:nvPr/>
        </p:nvSpPr>
        <p:spPr>
          <a:xfrm>
            <a:off x="1752599" y="76200"/>
            <a:ext cx="11125200" cy="990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Antiplatelet Therapy in Patients With Atrial Fibrillation on Anticoagulation After PCI</a:t>
            </a:r>
            <a:endParaRPr/>
          </a:p>
        </p:txBody>
      </p:sp>
      <p:graphicFrame>
        <p:nvGraphicFramePr>
          <p:cNvPr id="1087" name="Google Shape;1087;p150"/>
          <p:cNvGraphicFramePr/>
          <p:nvPr/>
        </p:nvGraphicFramePr>
        <p:xfrm>
          <a:off x="1764322" y="1219200"/>
          <a:ext cx="3000000" cy="3000000"/>
        </p:xfrm>
        <a:graphic>
          <a:graphicData uri="http://schemas.openxmlformats.org/drawingml/2006/table">
            <a:tbl>
              <a:tblPr>
                <a:noFill/>
                <a:tableStyleId>{FAB99CFA-666B-41DC-912A-D035A717E7E8}</a:tableStyleId>
              </a:tblPr>
              <a:tblGrid>
                <a:gridCol w="1253100"/>
                <a:gridCol w="1281625"/>
                <a:gridCol w="8438075"/>
              </a:tblGrid>
              <a:tr h="989525">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Antiplatelet Therapy in Patients With Atrial Fibrillation on Anticoagulation After PCI</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48.</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45397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6062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with atrial fibrillation who are undergoing PCI and are taking oral anticoagulant therapy, it is recommended to discontinue aspirin treatment after 1 to 4 weeks while maintaining P2Y12 inhibitors in addition to a non–vitamin K oral anticoagulant  (rivaroxaban, dabigatran, apixaban, or edoxaban) or warfarin to reduce the risk of bleeding.</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5250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latin typeface="Times New Roman"/>
                          <a:ea typeface="Times New Roman"/>
                          <a:cs typeface="Times New Roman"/>
                          <a:sym typeface="Times New Roman"/>
                        </a:rPr>
                        <a:t>In patients with atrial fibrillation who are undergoing PCI, are taking oral anticoagulant therapy, and are treated with DAPT or a P2Y12 inhibitor monotherapy, it is reasonable to choose a non–vitamin K oral anticoagulant  over warfarin to reduce the risk of bleeding.</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1" name="Shape 1091"/>
        <p:cNvGrpSpPr/>
        <p:nvPr/>
      </p:nvGrpSpPr>
      <p:grpSpPr>
        <a:xfrm>
          <a:off x="0" y="0"/>
          <a:ext cx="0" cy="0"/>
          <a:chOff x="0" y="0"/>
          <a:chExt cx="0" cy="0"/>
        </a:xfrm>
      </p:grpSpPr>
      <p:sp>
        <p:nvSpPr>
          <p:cNvPr id="1092" name="Google Shape;1092;p151"/>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93" name="Google Shape;1093;p151"/>
          <p:cNvSpPr txBox="1"/>
          <p:nvPr/>
        </p:nvSpPr>
        <p:spPr>
          <a:xfrm>
            <a:off x="1788715" y="2960638"/>
            <a:ext cx="11052900" cy="2308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Arial"/>
                <a:ea typeface="Arial"/>
                <a:cs typeface="Arial"/>
                <a:sym typeface="Arial"/>
              </a:rPr>
              <a:t>Recommendations for Addressing Psychosocial Factors and Lifestyle Changes After Revascularization </a:t>
            </a:r>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7" name="Shape 1097"/>
        <p:cNvGrpSpPr/>
        <p:nvPr/>
      </p:nvGrpSpPr>
      <p:grpSpPr>
        <a:xfrm>
          <a:off x="0" y="0"/>
          <a:ext cx="0" cy="0"/>
          <a:chOff x="0" y="0"/>
          <a:chExt cx="0" cy="0"/>
        </a:xfrm>
      </p:grpSpPr>
      <p:sp>
        <p:nvSpPr>
          <p:cNvPr id="1098" name="Google Shape;1098;p152"/>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099" name="Google Shape;1099;p152"/>
          <p:cNvSpPr txBox="1"/>
          <p:nvPr/>
        </p:nvSpPr>
        <p:spPr>
          <a:xfrm>
            <a:off x="2781299" y="1143000"/>
            <a:ext cx="9067800" cy="609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Cardiac Rehabilitation and Education</a:t>
            </a:r>
            <a:endParaRPr/>
          </a:p>
        </p:txBody>
      </p:sp>
      <p:graphicFrame>
        <p:nvGraphicFramePr>
          <p:cNvPr id="1100" name="Google Shape;1100;p152"/>
          <p:cNvGraphicFramePr/>
          <p:nvPr/>
        </p:nvGraphicFramePr>
        <p:xfrm>
          <a:off x="1646236" y="1981200"/>
          <a:ext cx="3000000" cy="3000000"/>
        </p:xfrm>
        <a:graphic>
          <a:graphicData uri="http://schemas.openxmlformats.org/drawingml/2006/table">
            <a:tbl>
              <a:tblPr>
                <a:noFill/>
                <a:tableStyleId>{FAB99CFA-666B-41DC-912A-D035A717E7E8}</a:tableStyleId>
              </a:tblPr>
              <a:tblGrid>
                <a:gridCol w="1086175"/>
                <a:gridCol w="1090700"/>
                <a:gridCol w="9161050"/>
              </a:tblGrid>
              <a:tr h="1181100">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Cardiac Rehabilitation and Education</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49.</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54187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2032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E8AB7"/>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who have undergone revascularization, a comprehensive cardiac rehabilitation program (home based or center based) should be prescribed either before hospital discharge or during the first outpatient visit to reduce deaths and hospital readmissions and improve quality of life.</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811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C-LD</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latin typeface="Times New Roman"/>
                          <a:ea typeface="Times New Roman"/>
                          <a:cs typeface="Times New Roman"/>
                          <a:sym typeface="Times New Roman"/>
                        </a:rPr>
                        <a:t>Patients who have undergone revascularization should be educated about CVD risk factors and their modification to reduce cardiovascular events. </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4" name="Shape 1104"/>
        <p:cNvGrpSpPr/>
        <p:nvPr/>
      </p:nvGrpSpPr>
      <p:grpSpPr>
        <a:xfrm>
          <a:off x="0" y="0"/>
          <a:ext cx="0" cy="0"/>
          <a:chOff x="0" y="0"/>
          <a:chExt cx="0" cy="0"/>
        </a:xfrm>
      </p:grpSpPr>
      <p:sp>
        <p:nvSpPr>
          <p:cNvPr id="1105" name="Google Shape;1105;p153"/>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106" name="Google Shape;1106;p153"/>
          <p:cNvSpPr txBox="1"/>
          <p:nvPr/>
        </p:nvSpPr>
        <p:spPr>
          <a:xfrm>
            <a:off x="2781298" y="685800"/>
            <a:ext cx="9067800" cy="609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Smoking Cessation in Patients After Revascularization</a:t>
            </a:r>
            <a:endParaRPr/>
          </a:p>
        </p:txBody>
      </p:sp>
      <p:graphicFrame>
        <p:nvGraphicFramePr>
          <p:cNvPr id="1107" name="Google Shape;1107;p153"/>
          <p:cNvGraphicFramePr/>
          <p:nvPr/>
        </p:nvGraphicFramePr>
        <p:xfrm>
          <a:off x="1006474" y="1981200"/>
          <a:ext cx="3000000" cy="3000000"/>
        </p:xfrm>
        <a:graphic>
          <a:graphicData uri="http://schemas.openxmlformats.org/drawingml/2006/table">
            <a:tbl>
              <a:tblPr>
                <a:noFill/>
                <a:tableStyleId>{FAB99CFA-666B-41DC-912A-D035A717E7E8}</a:tableStyleId>
              </a:tblPr>
              <a:tblGrid>
                <a:gridCol w="1385400"/>
                <a:gridCol w="1274350"/>
                <a:gridCol w="9957700"/>
              </a:tblGrid>
              <a:tr h="228600">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Smoking Cessation in Patients After Revascularization </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50.</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228600">
                <a:tc>
                  <a:txBody>
                    <a:bodyPr/>
                    <a:lstStyle/>
                    <a:p>
                      <a:pPr indent="0" lvl="0" marL="0" marR="48895"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E8AB7"/>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who use tobacco and have undergone coronary revascularization, a combination of behavioral interventions plus pharmacotherapy is recommended to maximize cessation and reduce adverse cardiac events. </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E8AB7"/>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latin typeface="Times New Roman"/>
                          <a:ea typeface="Times New Roman"/>
                          <a:cs typeface="Times New Roman"/>
                          <a:sym typeface="Times New Roman"/>
                        </a:rPr>
                        <a:t>In patients who use tobacco and have undergone coronary revascularization, smoking cessation interventions are recommended during hospitalization and should include supportive follow-up for at least 1 month after discharge to facilitate tobacco cessation and reduce morbidity and mortality.</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sp>
        <p:nvSpPr>
          <p:cNvPr id="1112" name="Google Shape;1112;p154"/>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113" name="Google Shape;1113;p154"/>
          <p:cNvSpPr txBox="1"/>
          <p:nvPr/>
        </p:nvSpPr>
        <p:spPr>
          <a:xfrm>
            <a:off x="2781298" y="685800"/>
            <a:ext cx="9067800" cy="609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Psychological Interventions in Patients After Revascularization</a:t>
            </a:r>
            <a:endParaRPr/>
          </a:p>
        </p:txBody>
      </p:sp>
      <p:graphicFrame>
        <p:nvGraphicFramePr>
          <p:cNvPr id="1114" name="Google Shape;1114;p154"/>
          <p:cNvGraphicFramePr/>
          <p:nvPr/>
        </p:nvGraphicFramePr>
        <p:xfrm>
          <a:off x="1866898" y="1981200"/>
          <a:ext cx="3000000" cy="3000000"/>
        </p:xfrm>
        <a:graphic>
          <a:graphicData uri="http://schemas.openxmlformats.org/drawingml/2006/table">
            <a:tbl>
              <a:tblPr>
                <a:noFill/>
                <a:tableStyleId>{FAB99CFA-666B-41DC-912A-D035A717E7E8}</a:tableStyleId>
              </a:tblPr>
              <a:tblGrid>
                <a:gridCol w="1202975"/>
                <a:gridCol w="1183375"/>
                <a:gridCol w="8510250"/>
              </a:tblGrid>
              <a:tr h="1143000">
                <a:tc gridSpan="3">
                  <a:txBody>
                    <a:bodyPr/>
                    <a:lstStyle/>
                    <a:p>
                      <a:pPr indent="0" lvl="0" marL="48895"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a:t>
                      </a:r>
                      <a:r>
                        <a:rPr lang="en-US" sz="1800" u="none" cap="none" strike="noStrike">
                          <a:latin typeface="Times New Roman"/>
                          <a:ea typeface="Times New Roman"/>
                          <a:cs typeface="Times New Roman"/>
                          <a:sym typeface="Times New Roman"/>
                        </a:rPr>
                        <a:t> </a:t>
                      </a:r>
                      <a:r>
                        <a:rPr b="1" lang="en-US" sz="1800" u="none" cap="none" strike="noStrike">
                          <a:latin typeface="Times New Roman"/>
                          <a:ea typeface="Times New Roman"/>
                          <a:cs typeface="Times New Roman"/>
                          <a:sym typeface="Times New Roman"/>
                        </a:rPr>
                        <a:t>Psychological Interventions in Patients After Revascularization</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51.</a:t>
                      </a:r>
                      <a:r>
                        <a:rPr b="1"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524400">
                <a:tc>
                  <a:txBody>
                    <a:bodyPr/>
                    <a:lstStyle/>
                    <a:p>
                      <a:pPr indent="0" lvl="0" marL="115570" marR="111125"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13665" marR="11049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4953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616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who have undergone coronary revascularization who have symptoms of depression, anxiety, or stress, treatment with cognitive behavioral therapy, psychological counseling, and/or pharmacological interventions is beneficial to improve quality of life and cardiac outcomes.</a:t>
                      </a:r>
                      <a:endParaRPr b="1"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430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2b</a:t>
                      </a:r>
                      <a:endParaRPr sz="18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9B1C"/>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C-LD</a:t>
                      </a:r>
                      <a:endParaRPr sz="18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latin typeface="Times New Roman"/>
                          <a:ea typeface="Times New Roman"/>
                          <a:cs typeface="Times New Roman"/>
                          <a:sym typeface="Times New Roman"/>
                        </a:rPr>
                        <a:t>In patients who have undergone coronary revascularization, it may be reasonable to screen for depression and refer or treat when it is indicated to improve quality of life and recovery.</a:t>
                      </a:r>
                      <a:endParaRPr b="1"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9" name="Shape 1119"/>
        <p:cNvGrpSpPr/>
        <p:nvPr/>
      </p:nvGrpSpPr>
      <p:grpSpPr>
        <a:xfrm>
          <a:off x="0" y="0"/>
          <a:ext cx="0" cy="0"/>
          <a:chOff x="0" y="0"/>
          <a:chExt cx="0" cy="0"/>
        </a:xfrm>
      </p:grpSpPr>
      <p:sp>
        <p:nvSpPr>
          <p:cNvPr id="1120" name="Google Shape;1120;p155"/>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1121" name="Google Shape;1121;p155"/>
          <p:cNvPicPr preferRelativeResize="0"/>
          <p:nvPr/>
        </p:nvPicPr>
        <p:blipFill rotWithShape="1">
          <a:blip r:embed="rId3">
            <a:alphaModFix/>
          </a:blip>
          <a:srcRect b="0" l="0" r="0" t="0"/>
          <a:stretch/>
        </p:blipFill>
        <p:spPr>
          <a:xfrm>
            <a:off x="3238364" y="1295400"/>
            <a:ext cx="8153670" cy="6212701"/>
          </a:xfrm>
          <a:prstGeom prst="rect">
            <a:avLst/>
          </a:prstGeom>
          <a:noFill/>
          <a:ln>
            <a:noFill/>
          </a:ln>
        </p:spPr>
      </p:pic>
      <p:sp>
        <p:nvSpPr>
          <p:cNvPr id="1122" name="Google Shape;1122;p155"/>
          <p:cNvSpPr txBox="1"/>
          <p:nvPr/>
        </p:nvSpPr>
        <p:spPr>
          <a:xfrm>
            <a:off x="2495548" y="111900"/>
            <a:ext cx="9639300" cy="609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Figure 8. Traditional and nontraditional risk factors for CVD. </a:t>
            </a:r>
            <a:endParaRPr/>
          </a:p>
        </p:txBody>
      </p:sp>
      <p:sp>
        <p:nvSpPr>
          <p:cNvPr id="1123" name="Google Shape;1123;p155"/>
          <p:cNvSpPr txBox="1"/>
          <p:nvPr/>
        </p:nvSpPr>
        <p:spPr>
          <a:xfrm>
            <a:off x="457200" y="6477000"/>
            <a:ext cx="25527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ASCVD indicates atherosclerotic cardiovascular disease; and CVD, cardiovascular disease.</a:t>
            </a:r>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p156"/>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129" name="Google Shape;1129;p156"/>
          <p:cNvSpPr txBox="1"/>
          <p:nvPr/>
        </p:nvSpPr>
        <p:spPr>
          <a:xfrm>
            <a:off x="1788715" y="3283803"/>
            <a:ext cx="110529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Arial"/>
                <a:ea typeface="Arial"/>
                <a:cs typeface="Arial"/>
                <a:sym typeface="Arial"/>
              </a:rPr>
              <a:t>Revascularization Outcomes</a:t>
            </a:r>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sp>
        <p:nvSpPr>
          <p:cNvPr id="1134" name="Google Shape;1134;p157"/>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135" name="Google Shape;1135;p157"/>
          <p:cNvSpPr txBox="1"/>
          <p:nvPr/>
        </p:nvSpPr>
        <p:spPr>
          <a:xfrm>
            <a:off x="2781298" y="228600"/>
            <a:ext cx="9067800" cy="609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Assessment of Outcomes in Patients After Revascularization</a:t>
            </a:r>
            <a:endParaRPr/>
          </a:p>
        </p:txBody>
      </p:sp>
      <p:graphicFrame>
        <p:nvGraphicFramePr>
          <p:cNvPr id="1136" name="Google Shape;1136;p157"/>
          <p:cNvGraphicFramePr/>
          <p:nvPr/>
        </p:nvGraphicFramePr>
        <p:xfrm>
          <a:off x="1006474" y="1371600"/>
          <a:ext cx="3000000" cy="3000000"/>
        </p:xfrm>
        <a:graphic>
          <a:graphicData uri="http://schemas.openxmlformats.org/drawingml/2006/table">
            <a:tbl>
              <a:tblPr>
                <a:noFill/>
                <a:tableStyleId>{FAB99CFA-666B-41DC-912A-D035A717E7E8}</a:tableStyleId>
              </a:tblPr>
              <a:tblGrid>
                <a:gridCol w="1324825"/>
                <a:gridCol w="1334925"/>
                <a:gridCol w="9957700"/>
              </a:tblGrid>
              <a:tr h="228600">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Assessment of Outcomes in Patients After Revascularization</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52.</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22860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With the goal of improving patient outcomes, it is recommended that cardiac surgery and PCI programs participate in state, regional, or national clinical data registries and receive periodic reports of their risk-adjusted outcomes as a quality assessment and improvement strategy.</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C-LD</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latin typeface="Times New Roman"/>
                          <a:ea typeface="Times New Roman"/>
                          <a:cs typeface="Times New Roman"/>
                          <a:sym typeface="Times New Roman"/>
                        </a:rPr>
                        <a:t>With the goal of improving patient outcomes, it is reasonable for cardiac surgery and PCI programs to have a quality improvement program that routinely 1) reviews institutional quality programs and outcomes, 2) reviews individual operator outcomes, 3) provides peer review of difficult or complicated cases, and 4) performs random case reviews.</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2b</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9B1C"/>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C-EO</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3"/>
                      </a:pPr>
                      <a:r>
                        <a:rPr b="1" lang="en-US" sz="1800" u="none" cap="none" strike="noStrike">
                          <a:solidFill>
                            <a:srgbClr val="000000"/>
                          </a:solidFill>
                          <a:latin typeface="Times New Roman"/>
                          <a:ea typeface="Times New Roman"/>
                          <a:cs typeface="Times New Roman"/>
                          <a:sym typeface="Times New Roman"/>
                        </a:rPr>
                        <a:t>Smaller volume cardiac surgery and PCI programs may consider affiliation with a high-volume centers to improve patient care. </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0" name="Shape 1140"/>
        <p:cNvGrpSpPr/>
        <p:nvPr/>
      </p:nvGrpSpPr>
      <p:grpSpPr>
        <a:xfrm>
          <a:off x="0" y="0"/>
          <a:ext cx="0" cy="0"/>
          <a:chOff x="0" y="0"/>
          <a:chExt cx="0" cy="0"/>
        </a:xfrm>
      </p:grpSpPr>
      <p:sp>
        <p:nvSpPr>
          <p:cNvPr id="1141" name="Google Shape;1141;p158"/>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1142" name="Google Shape;1142;p158"/>
          <p:cNvSpPr txBox="1"/>
          <p:nvPr/>
        </p:nvSpPr>
        <p:spPr>
          <a:xfrm>
            <a:off x="2781299" y="381000"/>
            <a:ext cx="9067800" cy="609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Abbreviations used in this Guideline</a:t>
            </a:r>
            <a:endParaRPr/>
          </a:p>
        </p:txBody>
      </p:sp>
      <p:graphicFrame>
        <p:nvGraphicFramePr>
          <p:cNvPr id="1143" name="Google Shape;1143;p158"/>
          <p:cNvGraphicFramePr/>
          <p:nvPr/>
        </p:nvGraphicFramePr>
        <p:xfrm>
          <a:off x="4974793" y="1320165"/>
          <a:ext cx="3000000" cy="3000000"/>
        </p:xfrm>
        <a:graphic>
          <a:graphicData uri="http://schemas.openxmlformats.org/drawingml/2006/table">
            <a:tbl>
              <a:tblPr>
                <a:noFill/>
                <a:tableStyleId>{FAB99CFA-666B-41DC-912A-D035A717E7E8}</a:tableStyleId>
              </a:tblPr>
              <a:tblGrid>
                <a:gridCol w="1762825"/>
                <a:gridCol w="2917975"/>
              </a:tblGrid>
              <a:tr h="208000">
                <a:tc>
                  <a:txBody>
                    <a:bodyPr/>
                    <a:lstStyle/>
                    <a:p>
                      <a:pPr indent="0" lvl="0" marL="0" marR="0" rtl="0" algn="l">
                        <a:spcBef>
                          <a:spcPts val="0"/>
                        </a:spcBef>
                        <a:spcAft>
                          <a:spcPts val="0"/>
                        </a:spcAft>
                        <a:buNone/>
                      </a:pPr>
                      <a:r>
                        <a:rPr b="1" lang="en-US" sz="1800" u="none" cap="none" strike="noStrike">
                          <a:latin typeface="Times New Roman"/>
                          <a:ea typeface="Times New Roman"/>
                          <a:cs typeface="Times New Roman"/>
                          <a:sym typeface="Times New Roman"/>
                        </a:rPr>
                        <a:t>Abbreviation</a:t>
                      </a:r>
                      <a:endParaRPr sz="1800" u="none" cap="none" strike="noStrike">
                        <a:latin typeface="Times New Roman"/>
                        <a:ea typeface="Times New Roman"/>
                        <a:cs typeface="Times New Roman"/>
                        <a:sym typeface="Times New Roman"/>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5DCE4"/>
                    </a:solidFill>
                  </a:tcPr>
                </a:tc>
                <a:tc>
                  <a:txBody>
                    <a:bodyPr/>
                    <a:lstStyle/>
                    <a:p>
                      <a:pPr indent="0" lvl="0" marL="0" marR="0" rtl="0" algn="l">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Meaning/Phrase</a:t>
                      </a:r>
                      <a:endParaRPr sz="1800" u="none" cap="none" strike="noStrike">
                        <a:latin typeface="Times New Roman"/>
                        <a:ea typeface="Times New Roman"/>
                        <a:cs typeface="Times New Roman"/>
                        <a:sym typeface="Times New Roman"/>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D5DCE4"/>
                    </a:solidFill>
                  </a:tcPr>
                </a:tc>
              </a:tr>
              <a:tr h="250675">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ACS</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acute coronary syndrome</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50675">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AKI</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acute kidney injury</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50675">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AMI</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acute myocardial infarction</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50675">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AVR</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aortic valve replacement</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50675">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BIMA</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bilateral internal mammary artery</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50675">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BMS</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bare-metal stent</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50675">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CABG</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coronary artery bypass graft</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50675">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CAD</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coronary artery disease</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50675">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CKD</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chronic kidney disease</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50675">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COR</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Class of Recommendation</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50675">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CTO</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chronic total occlusion</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50675">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CVD</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cardiovascular disease</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50675">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DAPT</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dual antiplatelet therapy</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50675">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DES</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drug-eluting stent</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50675">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ECG</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electrocardiogram</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50675">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FFR</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fractional flow reserve</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50675">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GDMT</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guideline-directed medical therapy</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50675">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iFR</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instantaneous wave-free ratio</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50675">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IMA</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internal mammary artery</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50675">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ISR</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in-stent restenosis</a:t>
                      </a:r>
                      <a:endParaRPr/>
                    </a:p>
                  </a:txBody>
                  <a:tcPr marT="0" marB="0" marR="63100" marL="6310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159"/>
          <p:cNvSpPr txBox="1"/>
          <p:nvPr/>
        </p:nvSpPr>
        <p:spPr>
          <a:xfrm>
            <a:off x="2781297" y="81799"/>
            <a:ext cx="9067800" cy="6096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Abbreviations used in this Guideline</a:t>
            </a:r>
            <a:endParaRPr/>
          </a:p>
        </p:txBody>
      </p:sp>
      <p:graphicFrame>
        <p:nvGraphicFramePr>
          <p:cNvPr id="1149" name="Google Shape;1149;p159"/>
          <p:cNvGraphicFramePr/>
          <p:nvPr/>
        </p:nvGraphicFramePr>
        <p:xfrm>
          <a:off x="4816230" y="691399"/>
          <a:ext cx="3000000" cy="3000000"/>
        </p:xfrm>
        <a:graphic>
          <a:graphicData uri="http://schemas.openxmlformats.org/drawingml/2006/table">
            <a:tbl>
              <a:tblPr>
                <a:noFill/>
                <a:tableStyleId>{FAB99CFA-666B-41DC-912A-D035A717E7E8}</a:tableStyleId>
              </a:tblPr>
              <a:tblGrid>
                <a:gridCol w="1882250"/>
                <a:gridCol w="3115675"/>
              </a:tblGrid>
              <a:tr h="267650">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IVUS</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intravascular ultrasound</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7650">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LAD</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left anterior descending</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7650">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LIMA</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solidFill>
                            <a:srgbClr val="000000"/>
                          </a:solidFill>
                          <a:latin typeface="Times New Roman"/>
                          <a:ea typeface="Times New Roman"/>
                          <a:cs typeface="Times New Roman"/>
                          <a:sym typeface="Times New Roman"/>
                        </a:rPr>
                        <a:t>left internal mammary artery</a:t>
                      </a:r>
                      <a:endParaRPr sz="1800" u="none" cap="none" strike="noStrike">
                        <a:latin typeface="Times New Roman"/>
                        <a:ea typeface="Times New Roman"/>
                        <a:cs typeface="Times New Roman"/>
                        <a:sym typeface="Times New Roman"/>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7650">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LOE</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Level of Evidence</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77000">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MACE</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major adverse cardiovascular events</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7650">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MI</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myocardial infarction</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59350">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NSTE-ACS</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non–ST-segment–elevation acute coronary syndrome</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7650">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NSTEMI</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non–ST-segment–elevation myocardial infarction</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77000">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OCT </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optical coherence tomography</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7650">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PCI</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percutaneous coronary intervention</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7650">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RCT</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randomized controlled trial</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7650">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SCAD</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spontaneous coronary artery dissection</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7650">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SIHD</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stable ischemic heart disease</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7650">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STEMI</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ST-segment–elevation myocardial infarction</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01525">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SVG</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saphenous vein graft</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59350">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SYNTAX</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Synergy Between PCI With TAXUS and Cardiac Surgery</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7650">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TAVR</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transcatheter aortic valve replacement</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7650">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UFH</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unfractionated heparin</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7650">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VT</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ventricular tachycardia</a:t>
                      </a:r>
                      <a:endParaRPr/>
                    </a:p>
                  </a:txBody>
                  <a:tcPr marT="0" marB="0" marR="67375" marL="673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1150" name="Google Shape;1150;p159"/>
          <p:cNvSpPr/>
          <p:nvPr/>
        </p:nvSpPr>
        <p:spPr>
          <a:xfrm>
            <a:off x="4816475" y="2135188"/>
            <a:ext cx="146304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3"/>
          <p:cNvSpPr txBox="1"/>
          <p:nvPr>
            <p:ph idx="1" type="body"/>
          </p:nvPr>
        </p:nvSpPr>
        <p:spPr>
          <a:xfrm>
            <a:off x="990599" y="2325538"/>
            <a:ext cx="13258800" cy="4456200"/>
          </a:xfrm>
          <a:prstGeom prst="rect">
            <a:avLst/>
          </a:prstGeom>
          <a:noFill/>
          <a:ln>
            <a:noFill/>
          </a:ln>
        </p:spPr>
        <p:txBody>
          <a:bodyPr anchorCtr="0" anchor="t" bIns="45700" lIns="91425" spcFirstLastPara="1" rIns="91425" wrap="square" tIns="45700">
            <a:noAutofit/>
          </a:bodyPr>
          <a:lstStyle/>
          <a:p>
            <a:pPr indent="0" lvl="0" marL="0" rtl="0" algn="l">
              <a:lnSpc>
                <a:spcPct val="130000"/>
              </a:lnSpc>
              <a:spcBef>
                <a:spcPts val="0"/>
              </a:spcBef>
              <a:spcAft>
                <a:spcPts val="0"/>
              </a:spcAft>
              <a:buClr>
                <a:schemeClr val="dk1"/>
              </a:buClr>
              <a:buSzPts val="3200"/>
              <a:buNone/>
            </a:pPr>
            <a:r>
              <a:rPr lang="en-US" sz="3200"/>
              <a:t>9. Revascularization decisions in patients with diabetes and multivessel coronary artery disease are optimized by the use of a Heart Team approach. Patients with diabetes who have triple-vessel disease should undergo surgical revascularization; percutaneous coronary intervention may be considered if they are poor candidates for surgery.</a:t>
            </a:r>
            <a:endParaRPr/>
          </a:p>
        </p:txBody>
      </p:sp>
      <p:sp>
        <p:nvSpPr>
          <p:cNvPr id="327" name="Google Shape;327;p43"/>
          <p:cNvSpPr txBox="1"/>
          <p:nvPr>
            <p:ph type="ctrTitle"/>
          </p:nvPr>
        </p:nvSpPr>
        <p:spPr>
          <a:xfrm>
            <a:off x="609600" y="1752600"/>
            <a:ext cx="12877800" cy="573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Top 10 Take Home Messages </a:t>
            </a:r>
            <a:br>
              <a:rPr lang="en-US" sz="3600">
                <a:latin typeface="Arial"/>
                <a:ea typeface="Arial"/>
                <a:cs typeface="Arial"/>
                <a:sym typeface="Arial"/>
              </a:rPr>
            </a:br>
            <a:endParaRPr sz="3600">
              <a:latin typeface="Arial"/>
              <a:ea typeface="Arial"/>
              <a:cs typeface="Arial"/>
              <a:sym typeface="Arial"/>
            </a:endParaRPr>
          </a:p>
        </p:txBody>
      </p:sp>
      <p:sp>
        <p:nvSpPr>
          <p:cNvPr id="328" name="Google Shape;328;p43"/>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8B8A"/>
              </a:buClr>
              <a:buSzPts val="800"/>
              <a:buFont typeface="Arial"/>
              <a:buNone/>
            </a:pPr>
            <a:fld id="{00000000-1234-1234-1234-123412341234}" type="slidenum">
              <a:rPr b="0" i="0" lang="en-US" sz="800" u="none" cap="none" strike="noStrike">
                <a:solidFill>
                  <a:srgbClr val="8A8B8A"/>
                </a:solidFill>
                <a:latin typeface="Arial"/>
                <a:ea typeface="Arial"/>
                <a:cs typeface="Arial"/>
                <a:sym typeface="Arial"/>
              </a:rPr>
              <a:t>‹#›</a:t>
            </a:fld>
            <a:endParaRPr b="0" i="0" sz="800" u="none" cap="none" strike="noStrike">
              <a:solidFill>
                <a:srgbClr val="8A8B8A"/>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4"/>
          <p:cNvSpPr txBox="1"/>
          <p:nvPr>
            <p:ph idx="1" type="subTitle"/>
          </p:nvPr>
        </p:nvSpPr>
        <p:spPr>
          <a:xfrm>
            <a:off x="876300" y="2362200"/>
            <a:ext cx="12877800" cy="3505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3200"/>
              <a:t>10. Treatment decisions for patients undergoing surgical revascularization of coronary artery disease should include the calculation of a patient’s surgical risk with the Society of Thoracic Surgeons score.  The usefulness of the SYNTAX score calculation in treatment decisions is less clear because of the interobserver variability in its calculation and its absence of clinical variables.</a:t>
            </a:r>
            <a:endParaRPr/>
          </a:p>
        </p:txBody>
      </p:sp>
      <p:sp>
        <p:nvSpPr>
          <p:cNvPr id="334" name="Google Shape;334;p44"/>
          <p:cNvSpPr txBox="1"/>
          <p:nvPr>
            <p:ph type="ctrTitle"/>
          </p:nvPr>
        </p:nvSpPr>
        <p:spPr>
          <a:xfrm>
            <a:off x="685800" y="1219200"/>
            <a:ext cx="12877800" cy="914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Top 10 Take Home Messages </a:t>
            </a:r>
            <a:br>
              <a:rPr lang="en-US" sz="3600">
                <a:latin typeface="Arial"/>
                <a:ea typeface="Arial"/>
                <a:cs typeface="Arial"/>
                <a:sym typeface="Arial"/>
              </a:rPr>
            </a:br>
            <a:endParaRPr sz="3600">
              <a:latin typeface="Arial"/>
              <a:ea typeface="Arial"/>
              <a:cs typeface="Arial"/>
              <a:sym typeface="Arial"/>
            </a:endParaRPr>
          </a:p>
        </p:txBody>
      </p:sp>
      <p:sp>
        <p:nvSpPr>
          <p:cNvPr id="335" name="Google Shape;335;p44"/>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8B8A"/>
              </a:buClr>
              <a:buSzPts val="800"/>
              <a:buFont typeface="Arial"/>
              <a:buNone/>
            </a:pPr>
            <a:fld id="{00000000-1234-1234-1234-123412341234}" type="slidenum">
              <a:rPr b="0" i="0" lang="en-US" sz="800" u="none" cap="none" strike="noStrike">
                <a:solidFill>
                  <a:srgbClr val="8A8B8A"/>
                </a:solidFill>
                <a:latin typeface="Arial"/>
                <a:ea typeface="Arial"/>
                <a:cs typeface="Arial"/>
                <a:sym typeface="Arial"/>
              </a:rPr>
              <a:t>‹#›</a:t>
            </a:fld>
            <a:endParaRPr b="0" i="0" sz="800" u="none" cap="none" strike="noStrike">
              <a:solidFill>
                <a:srgbClr val="8A8B8A"/>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5"/>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41" name="Google Shape;341;p45"/>
          <p:cNvSpPr txBox="1"/>
          <p:nvPr/>
        </p:nvSpPr>
        <p:spPr>
          <a:xfrm>
            <a:off x="1295400" y="23000"/>
            <a:ext cx="11734800" cy="1385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Table 2. Applying Class of Recommendation and Level of Evidence to Clinical Strategies, Interventions, Treatments, or Diagnostic Testing in Patient Care (Updated May 2019)</a:t>
            </a:r>
            <a:endParaRPr/>
          </a:p>
        </p:txBody>
      </p:sp>
      <p:pic>
        <p:nvPicPr>
          <p:cNvPr id="342" name="Google Shape;342;p45"/>
          <p:cNvPicPr preferRelativeResize="0"/>
          <p:nvPr/>
        </p:nvPicPr>
        <p:blipFill rotWithShape="1">
          <a:blip r:embed="rId3">
            <a:alphaModFix/>
          </a:blip>
          <a:srcRect b="0" l="0" r="0" t="0"/>
          <a:stretch/>
        </p:blipFill>
        <p:spPr>
          <a:xfrm>
            <a:off x="4114800" y="1427450"/>
            <a:ext cx="6400799" cy="594125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6"/>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48" name="Google Shape;348;p46"/>
          <p:cNvSpPr txBox="1"/>
          <p:nvPr/>
        </p:nvSpPr>
        <p:spPr>
          <a:xfrm>
            <a:off x="453232" y="3329970"/>
            <a:ext cx="13723800" cy="1569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Arial"/>
                <a:ea typeface="Arial"/>
                <a:cs typeface="Arial"/>
                <a:sym typeface="Arial"/>
              </a:rPr>
              <a:t>Improving Equity of Care in Revascularization and Shared Decision-Making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7"/>
          <p:cNvSpPr txBox="1"/>
          <p:nvPr>
            <p:ph type="ctrTitle"/>
          </p:nvPr>
        </p:nvSpPr>
        <p:spPr>
          <a:xfrm>
            <a:off x="2247900" y="1219200"/>
            <a:ext cx="10134600" cy="914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Improving Equity of Care in Revascularization </a:t>
            </a:r>
            <a:endParaRPr/>
          </a:p>
        </p:txBody>
      </p:sp>
      <p:sp>
        <p:nvSpPr>
          <p:cNvPr id="354" name="Google Shape;354;p47"/>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aphicFrame>
        <p:nvGraphicFramePr>
          <p:cNvPr id="355" name="Google Shape;355;p47"/>
          <p:cNvGraphicFramePr/>
          <p:nvPr/>
        </p:nvGraphicFramePr>
        <p:xfrm>
          <a:off x="2005012" y="2551890"/>
          <a:ext cx="3000000" cy="3000000"/>
        </p:xfrm>
        <a:graphic>
          <a:graphicData uri="http://schemas.openxmlformats.org/drawingml/2006/table">
            <a:tbl>
              <a:tblPr>
                <a:noFill/>
                <a:tableStyleId>{FAB99CFA-666B-41DC-912A-D035A717E7E8}</a:tableStyleId>
              </a:tblPr>
              <a:tblGrid>
                <a:gridCol w="945225"/>
                <a:gridCol w="1093900"/>
                <a:gridCol w="8581275"/>
              </a:tblGrid>
              <a:tr h="1750075">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 to Improve Equity of Care in Revascularization</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 are summarized in Online Data Supplement 1.</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979450">
                <a:tc>
                  <a:txBody>
                    <a:bodyPr/>
                    <a:lstStyle/>
                    <a:p>
                      <a:pPr indent="0" lvl="0" marL="0" marR="0" rtl="0" algn="ctr">
                        <a:lnSpc>
                          <a:spcPct val="107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1" lang="en-US" sz="1800" u="none" cap="none" strike="noStrike">
                          <a:latin typeface="Times New Roman"/>
                          <a:ea typeface="Times New Roman"/>
                          <a:cs typeface="Times New Roman"/>
                          <a:sym typeface="Times New Roman"/>
                        </a:rPr>
                        <a:t>Recommendation</a:t>
                      </a:r>
                      <a:endParaRPr sz="1800" u="none" cap="none" strike="noStrike">
                        <a:latin typeface="Times New Roman"/>
                        <a:ea typeface="Times New Roman"/>
                        <a:cs typeface="Times New Roman"/>
                        <a:sym typeface="Times New Roman"/>
                      </a:endParaRPr>
                    </a:p>
                    <a:p>
                      <a:pPr indent="0" lvl="0" marL="0" marR="0" rtl="0" algn="ctr">
                        <a:lnSpc>
                          <a:spcPct val="107000"/>
                        </a:lnSpc>
                        <a:spcBef>
                          <a:spcPts val="0"/>
                        </a:spcBef>
                        <a:spcAft>
                          <a:spcPts val="0"/>
                        </a:spcAft>
                        <a:buNone/>
                      </a:pPr>
                      <a:r>
                        <a:rPr b="1"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66275">
                <a:tc>
                  <a:txBody>
                    <a:bodyPr/>
                    <a:lstStyle/>
                    <a:p>
                      <a:pPr indent="0" lvl="0" marL="0" marR="0" rtl="0" algn="ctr">
                        <a:lnSpc>
                          <a:spcPct val="107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107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who require coronary revascularization, treatment decisions should be based on clinical indication, regardless of sex, or race or ethnicity, and efforts to reduce disparities of care are warranted.</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8"/>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61" name="Google Shape;361;p48"/>
          <p:cNvSpPr txBox="1"/>
          <p:nvPr>
            <p:ph type="ctrTitle"/>
          </p:nvPr>
        </p:nvSpPr>
        <p:spPr>
          <a:xfrm>
            <a:off x="2247900" y="1219200"/>
            <a:ext cx="10134600" cy="914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Shared Decision-Making and Informed Consent </a:t>
            </a:r>
            <a:endParaRPr/>
          </a:p>
        </p:txBody>
      </p:sp>
      <p:graphicFrame>
        <p:nvGraphicFramePr>
          <p:cNvPr id="362" name="Google Shape;362;p48"/>
          <p:cNvGraphicFramePr/>
          <p:nvPr/>
        </p:nvGraphicFramePr>
        <p:xfrm>
          <a:off x="1104901" y="2362200"/>
          <a:ext cx="3000000" cy="3000000"/>
        </p:xfrm>
        <a:graphic>
          <a:graphicData uri="http://schemas.openxmlformats.org/drawingml/2006/table">
            <a:tbl>
              <a:tblPr>
                <a:noFill/>
                <a:tableStyleId>{FAB99CFA-666B-41DC-912A-D035A717E7E8}</a:tableStyleId>
              </a:tblPr>
              <a:tblGrid>
                <a:gridCol w="1425875"/>
                <a:gridCol w="1401050"/>
                <a:gridCol w="9593675"/>
              </a:tblGrid>
              <a:tr h="637975">
                <a:tc gridSpan="3">
                  <a:txBody>
                    <a:bodyPr/>
                    <a:lstStyle/>
                    <a:p>
                      <a:pPr indent="0" lvl="0" marL="48895"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Shared Decision-Making and Informed Consent</a:t>
                      </a:r>
                      <a:endParaRPr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637975">
                <a:tc>
                  <a:txBody>
                    <a:bodyPr/>
                    <a:lstStyle/>
                    <a:p>
                      <a:pPr indent="0" lvl="0" marL="115570" marR="111125"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13665" marR="11049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4953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0700">
                <a:tc>
                  <a:txBody>
                    <a:bodyPr/>
                    <a:lstStyle/>
                    <a:p>
                      <a:pPr indent="0" lvl="0" marL="3175"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3175"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C-LD</a:t>
                      </a:r>
                      <a:endParaRPr sz="18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undergoing revascularization, decisions should be patient centered—that is, considerate of the patient’s preferences and goals, cultural beliefs, health literacy, and social determinants of health—and made in collaboration with the patient’s support system .</a:t>
                      </a:r>
                      <a:endParaRPr b="1"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43450">
                <a:tc>
                  <a:txBody>
                    <a:bodyPr/>
                    <a:lstStyle/>
                    <a:p>
                      <a:pPr indent="0" lvl="0" marL="3175"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3175"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C-LD</a:t>
                      </a:r>
                      <a:endParaRPr sz="18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latin typeface="Times New Roman"/>
                          <a:ea typeface="Times New Roman"/>
                          <a:cs typeface="Times New Roman"/>
                          <a:sym typeface="Times New Roman"/>
                        </a:rPr>
                        <a:t>In patients undergoing coronary angiography or revascularization, adequate information about benefits, risks, therapeutic consequences, and potential alternatives in the performance of percutaneous and surgical myocardial revascularization should be given, when feasible, with sufficient time for informed decision-making to improve clinical outcomes.</a:t>
                      </a:r>
                      <a:endParaRPr b="1"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p49"/>
          <p:cNvPicPr preferRelativeResize="0"/>
          <p:nvPr/>
        </p:nvPicPr>
        <p:blipFill rotWithShape="1">
          <a:blip r:embed="rId3">
            <a:alphaModFix/>
          </a:blip>
          <a:srcRect b="11142" l="11410" r="8743" t="12486"/>
          <a:stretch/>
        </p:blipFill>
        <p:spPr>
          <a:xfrm>
            <a:off x="3733800" y="49569"/>
            <a:ext cx="8319912" cy="7875231"/>
          </a:xfrm>
          <a:prstGeom prst="rect">
            <a:avLst/>
          </a:prstGeom>
          <a:noFill/>
          <a:ln>
            <a:noFill/>
          </a:ln>
        </p:spPr>
      </p:pic>
      <p:sp>
        <p:nvSpPr>
          <p:cNvPr id="368" name="Google Shape;368;p49"/>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69" name="Google Shape;369;p49"/>
          <p:cNvSpPr txBox="1"/>
          <p:nvPr/>
        </p:nvSpPr>
        <p:spPr>
          <a:xfrm>
            <a:off x="381000" y="1905000"/>
            <a:ext cx="3048000" cy="138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Figure 1. Shared decision-making algorithm.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2"/>
          <p:cNvSpPr txBox="1"/>
          <p:nvPr>
            <p:ph idx="1" type="body"/>
          </p:nvPr>
        </p:nvSpPr>
        <p:spPr>
          <a:xfrm>
            <a:off x="685800" y="2743200"/>
            <a:ext cx="12877800" cy="44196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This slide set is adapted from the 2021 ACC/AHA/AATS/STS/SCAI Guideline for Coronary Artery Revascularization. Published online ahead of print December 3, 2021, available at: </a:t>
            </a:r>
            <a:r>
              <a:rPr b="0" i="1" lang="en-US" sz="2800" u="none" cap="none" strike="noStrike">
                <a:solidFill>
                  <a:srgbClr val="000000"/>
                </a:solidFill>
                <a:latin typeface="Arial"/>
                <a:ea typeface="Arial"/>
                <a:cs typeface="Arial"/>
                <a:sym typeface="Arial"/>
              </a:rPr>
              <a:t>Circulation.</a:t>
            </a:r>
            <a:r>
              <a:rPr b="0" i="0" lang="en-US" sz="2800" u="none" cap="none" strike="noStrike">
                <a:solidFill>
                  <a:srgbClr val="000000"/>
                </a:solidFill>
                <a:latin typeface="Arial"/>
                <a:ea typeface="Arial"/>
                <a:cs typeface="Arial"/>
                <a:sym typeface="Arial"/>
              </a:rPr>
              <a:t> </a:t>
            </a:r>
            <a:r>
              <a:rPr b="0" i="0" lang="en-US" sz="2800" u="sng" cap="none" strike="noStrike">
                <a:solidFill>
                  <a:schemeClr val="hlink"/>
                </a:solidFill>
                <a:latin typeface="Arial"/>
                <a:ea typeface="Arial"/>
                <a:cs typeface="Arial"/>
                <a:sym typeface="Arial"/>
                <a:hlinkClick r:id="rId3"/>
              </a:rPr>
              <a:t>https://www.ahajournals.org/doi/10.1161/CIR.0000000000001038</a:t>
            </a:r>
            <a:r>
              <a:rPr lang="en-US" sz="2800">
                <a:solidFill>
                  <a:srgbClr val="000000"/>
                </a:solidFill>
                <a:latin typeface="Arial"/>
                <a:ea typeface="Arial"/>
                <a:cs typeface="Arial"/>
                <a:sym typeface="Arial"/>
              </a:rPr>
              <a:t> </a:t>
            </a:r>
            <a:r>
              <a:rPr b="0" i="0" lang="en-US" sz="2800" u="none" cap="none" strike="noStrike">
                <a:solidFill>
                  <a:srgbClr val="000000"/>
                </a:solidFill>
                <a:latin typeface="Arial"/>
                <a:ea typeface="Arial"/>
                <a:cs typeface="Arial"/>
                <a:sym typeface="Arial"/>
              </a:rPr>
              <a:t>and </a:t>
            </a:r>
            <a:r>
              <a:rPr b="0" i="1" lang="en-US" sz="2800" u="none" cap="none" strike="noStrike">
                <a:solidFill>
                  <a:srgbClr val="000000"/>
                </a:solidFill>
                <a:latin typeface="Arial"/>
                <a:ea typeface="Arial"/>
                <a:cs typeface="Arial"/>
                <a:sym typeface="Arial"/>
              </a:rPr>
              <a:t>Journal of the American College of Cardiology</a:t>
            </a:r>
            <a:r>
              <a:rPr b="0" i="0" lang="en-US" sz="2800" u="none" cap="none" strike="noStrike">
                <a:solidFill>
                  <a:srgbClr val="000000"/>
                </a:solidFill>
                <a:latin typeface="Arial"/>
                <a:ea typeface="Arial"/>
                <a:cs typeface="Arial"/>
                <a:sym typeface="Arial"/>
              </a:rPr>
              <a:t> published online ahead of print December 3, 2021. </a:t>
            </a:r>
            <a:r>
              <a:rPr b="0" i="1" lang="en-US" sz="2800" u="none" cap="none" strike="noStrike">
                <a:solidFill>
                  <a:srgbClr val="000000"/>
                </a:solidFill>
                <a:latin typeface="Arial"/>
                <a:ea typeface="Arial"/>
                <a:cs typeface="Arial"/>
                <a:sym typeface="Arial"/>
              </a:rPr>
              <a:t>J Am Coll Cardiol. </a:t>
            </a:r>
            <a:r>
              <a:rPr b="0" i="0" lang="en-US" sz="2800" u="sng" cap="none" strike="noStrike">
                <a:solidFill>
                  <a:schemeClr val="hlink"/>
                </a:solidFill>
                <a:latin typeface="Arial"/>
                <a:ea typeface="Arial"/>
                <a:cs typeface="Arial"/>
                <a:sym typeface="Arial"/>
                <a:hlinkClick r:id="rId4"/>
              </a:rPr>
              <a:t>https://doi.org/10.1016/j.jacc.2021.09.006</a:t>
            </a:r>
            <a:r>
              <a:rPr b="0" i="0" lang="en-US" sz="2800" u="none" cap="none" strike="noStrike">
                <a:solidFill>
                  <a:srgbClr val="000000"/>
                </a:solidFill>
                <a:latin typeface="Arial"/>
                <a:ea typeface="Arial"/>
                <a:cs typeface="Arial"/>
                <a:sym typeface="Arial"/>
              </a:rPr>
              <a:t> </a:t>
            </a:r>
            <a:endParaRPr b="0" i="0" sz="2800" u="none" cap="none" strike="noStrike">
              <a:solidFill>
                <a:srgbClr val="000000"/>
              </a:solidFill>
              <a:latin typeface="Arial"/>
              <a:ea typeface="Arial"/>
              <a:cs typeface="Arial"/>
              <a:sym typeface="Arial"/>
            </a:endParaRPr>
          </a:p>
        </p:txBody>
      </p:sp>
      <p:sp>
        <p:nvSpPr>
          <p:cNvPr id="247" name="Google Shape;247;p32"/>
          <p:cNvSpPr txBox="1"/>
          <p:nvPr>
            <p:ph type="ctrTitle"/>
          </p:nvPr>
        </p:nvSpPr>
        <p:spPr>
          <a:xfrm>
            <a:off x="685800" y="1447800"/>
            <a:ext cx="12877800" cy="914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5000"/>
              <a:buFont typeface="Arial"/>
              <a:buNone/>
            </a:pPr>
            <a:r>
              <a:rPr lang="en-US"/>
              <a:t>Citation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0"/>
          <p:cNvSpPr txBox="1"/>
          <p:nvPr>
            <p:ph type="ctrTitle"/>
          </p:nvPr>
        </p:nvSpPr>
        <p:spPr>
          <a:xfrm>
            <a:off x="1524000" y="533400"/>
            <a:ext cx="11582400" cy="914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Table 4. Ideal Components of the Shared Decision-Making and Informed Consent Process </a:t>
            </a:r>
            <a:endParaRPr/>
          </a:p>
        </p:txBody>
      </p:sp>
      <p:sp>
        <p:nvSpPr>
          <p:cNvPr id="375" name="Google Shape;375;p50"/>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aphicFrame>
        <p:nvGraphicFramePr>
          <p:cNvPr id="376" name="Google Shape;376;p50"/>
          <p:cNvGraphicFramePr/>
          <p:nvPr/>
        </p:nvGraphicFramePr>
        <p:xfrm>
          <a:off x="2286000" y="2286000"/>
          <a:ext cx="3000000" cy="3000000"/>
        </p:xfrm>
        <a:graphic>
          <a:graphicData uri="http://schemas.openxmlformats.org/drawingml/2006/table">
            <a:tbl>
              <a:tblPr>
                <a:noFill/>
                <a:tableStyleId>{FAB99CFA-666B-41DC-912A-D035A717E7E8}</a:tableStyleId>
              </a:tblPr>
              <a:tblGrid>
                <a:gridCol w="620550"/>
                <a:gridCol w="8752050"/>
              </a:tblGrid>
              <a:tr h="464425">
                <a:tc>
                  <a:txBody>
                    <a:bodyPr/>
                    <a:lstStyle/>
                    <a:p>
                      <a:pPr indent="0" lvl="0" marL="0" marR="0" rtl="0" algn="l">
                        <a:lnSpc>
                          <a:spcPct val="200000"/>
                        </a:lnSpc>
                        <a:spcBef>
                          <a:spcPts val="0"/>
                        </a:spcBef>
                        <a:spcAft>
                          <a:spcPts val="0"/>
                        </a:spcAft>
                        <a:buNone/>
                      </a:pPr>
                      <a:r>
                        <a:rPr b="1" lang="en-US"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8EAADB"/>
                      </a:solidFill>
                      <a:prstDash val="solid"/>
                      <a:round/>
                      <a:headEnd len="sm" w="sm" type="none"/>
                      <a:tailEnd len="sm" w="sm" type="none"/>
                    </a:lnB>
                  </a:tcPr>
                </a:tc>
                <a:tc>
                  <a:txBody>
                    <a:bodyPr/>
                    <a:lstStyle/>
                    <a:p>
                      <a:pPr indent="0" lvl="0" marL="0" marR="0" rtl="0" algn="l">
                        <a:lnSpc>
                          <a:spcPct val="200000"/>
                        </a:lnSpc>
                        <a:spcBef>
                          <a:spcPts val="0"/>
                        </a:spcBef>
                        <a:spcAft>
                          <a:spcPts val="0"/>
                        </a:spcAft>
                        <a:buNone/>
                      </a:pPr>
                      <a:r>
                        <a:rPr b="1" lang="en-US" sz="2000" u="none" cap="none" strike="noStrike">
                          <a:latin typeface="Times New Roman"/>
                          <a:ea typeface="Times New Roman"/>
                          <a:cs typeface="Times New Roman"/>
                          <a:sym typeface="Times New Roman"/>
                        </a:rPr>
                        <a:t>Patient-Centered Care</a:t>
                      </a:r>
                      <a:endParaRPr sz="20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8EAADB"/>
                      </a:solidFill>
                      <a:prstDash val="solid"/>
                      <a:round/>
                      <a:headEnd len="sm" w="sm" type="none"/>
                      <a:tailEnd len="sm" w="sm" type="none"/>
                    </a:lnB>
                  </a:tcPr>
                </a:tc>
              </a:tr>
              <a:tr h="464425">
                <a:tc>
                  <a:txBody>
                    <a:bodyPr/>
                    <a:lstStyle/>
                    <a:p>
                      <a:pPr indent="0" lvl="0" marL="0" marR="0" rtl="0" algn="l">
                        <a:lnSpc>
                          <a:spcPct val="200000"/>
                        </a:lnSpc>
                        <a:spcBef>
                          <a:spcPts val="0"/>
                        </a:spcBef>
                        <a:spcAft>
                          <a:spcPts val="0"/>
                        </a:spcAft>
                        <a:buNone/>
                      </a:pPr>
                      <a:r>
                        <a:rPr b="1" lang="en-US"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8EAADB"/>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lnSpc>
                          <a:spcPct val="200000"/>
                        </a:lnSpc>
                        <a:spcBef>
                          <a:spcPts val="0"/>
                        </a:spcBef>
                        <a:spcAft>
                          <a:spcPts val="0"/>
                        </a:spcAft>
                        <a:buNone/>
                      </a:pPr>
                      <a:r>
                        <a:rPr lang="en-US" sz="2000" u="none" cap="none" strike="noStrike">
                          <a:latin typeface="Times New Roman"/>
                          <a:ea typeface="Times New Roman"/>
                          <a:cs typeface="Times New Roman"/>
                          <a:sym typeface="Times New Roman"/>
                        </a:rPr>
                        <a:t>Assess a patient’s ability to understand complex health information </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8EAADB"/>
                      </a:solidFill>
                      <a:prstDash val="solid"/>
                      <a:round/>
                      <a:headEnd len="sm" w="sm" type="none"/>
                      <a:tailEnd len="sm" w="sm" type="none"/>
                    </a:lnT>
                    <a:lnB cap="flat" cmpd="sng" w="12700">
                      <a:solidFill>
                        <a:srgbClr val="000000"/>
                      </a:solidFill>
                      <a:prstDash val="solid"/>
                      <a:round/>
                      <a:headEnd len="sm" w="sm" type="none"/>
                      <a:tailEnd len="sm" w="sm" type="none"/>
                    </a:lnB>
                  </a:tcPr>
                </a:tc>
              </a:tr>
              <a:tr h="464425">
                <a:tc>
                  <a:txBody>
                    <a:bodyPr/>
                    <a:lstStyle/>
                    <a:p>
                      <a:pPr indent="0" lvl="0" marL="0" marR="0" rtl="0" algn="l">
                        <a:lnSpc>
                          <a:spcPct val="200000"/>
                        </a:lnSpc>
                        <a:spcBef>
                          <a:spcPts val="0"/>
                        </a:spcBef>
                        <a:spcAft>
                          <a:spcPts val="0"/>
                        </a:spcAft>
                        <a:buNone/>
                      </a:pPr>
                      <a:r>
                        <a:rPr b="1" lang="en-US"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lnSpc>
                          <a:spcPct val="200000"/>
                        </a:lnSpc>
                        <a:spcBef>
                          <a:spcPts val="0"/>
                        </a:spcBef>
                        <a:spcAft>
                          <a:spcPts val="0"/>
                        </a:spcAft>
                        <a:buNone/>
                      </a:pPr>
                      <a:r>
                        <a:rPr lang="en-US" sz="2000" u="none" cap="none" strike="noStrike">
                          <a:latin typeface="Times New Roman"/>
                          <a:ea typeface="Times New Roman"/>
                          <a:cs typeface="Times New Roman"/>
                          <a:sym typeface="Times New Roman"/>
                        </a:rPr>
                        <a:t>Seek support of family/others</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72975">
                <a:tc>
                  <a:txBody>
                    <a:bodyPr/>
                    <a:lstStyle/>
                    <a:p>
                      <a:pPr indent="0" lvl="0" marL="0" marR="0" rtl="0" algn="l">
                        <a:lnSpc>
                          <a:spcPct val="200000"/>
                        </a:lnSpc>
                        <a:spcBef>
                          <a:spcPts val="0"/>
                        </a:spcBef>
                        <a:spcAft>
                          <a:spcPts val="0"/>
                        </a:spcAft>
                        <a:buNone/>
                      </a:pPr>
                      <a:r>
                        <a:rPr b="1" lang="en-US"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lnSpc>
                          <a:spcPct val="200000"/>
                        </a:lnSpc>
                        <a:spcBef>
                          <a:spcPts val="0"/>
                        </a:spcBef>
                        <a:spcAft>
                          <a:spcPts val="0"/>
                        </a:spcAft>
                        <a:buNone/>
                      </a:pPr>
                      <a:r>
                        <a:rPr lang="en-US" sz="2000" u="none" cap="none" strike="noStrike">
                          <a:latin typeface="Times New Roman"/>
                          <a:ea typeface="Times New Roman"/>
                          <a:cs typeface="Times New Roman"/>
                          <a:sym typeface="Times New Roman"/>
                        </a:rPr>
                        <a:t>Elicit and respect cultural, racial, ethnic, or religious preferences and values</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93300">
                <a:tc>
                  <a:txBody>
                    <a:bodyPr/>
                    <a:lstStyle/>
                    <a:p>
                      <a:pPr indent="0" lvl="0" marL="0" marR="0" rtl="0" algn="l">
                        <a:lnSpc>
                          <a:spcPct val="200000"/>
                        </a:lnSpc>
                        <a:spcBef>
                          <a:spcPts val="0"/>
                        </a:spcBef>
                        <a:spcAft>
                          <a:spcPts val="0"/>
                        </a:spcAft>
                        <a:buNone/>
                      </a:pPr>
                      <a:r>
                        <a:rPr b="1" lang="en-US"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lnSpc>
                          <a:spcPct val="200000"/>
                        </a:lnSpc>
                        <a:spcBef>
                          <a:spcPts val="0"/>
                        </a:spcBef>
                        <a:spcAft>
                          <a:spcPts val="0"/>
                        </a:spcAft>
                        <a:buNone/>
                      </a:pPr>
                      <a:r>
                        <a:rPr lang="en-US" sz="2000" u="none" cap="none" strike="noStrike">
                          <a:latin typeface="Times New Roman"/>
                          <a:ea typeface="Times New Roman"/>
                          <a:cs typeface="Times New Roman"/>
                          <a:sym typeface="Times New Roman"/>
                        </a:rPr>
                        <a:t>Evaluate social determinants of health (education, income, access to health care)</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64425">
                <a:tc>
                  <a:txBody>
                    <a:bodyPr/>
                    <a:lstStyle/>
                    <a:p>
                      <a:pPr indent="0" lvl="0" marL="0" marR="0" rtl="0" algn="l">
                        <a:lnSpc>
                          <a:spcPct val="200000"/>
                        </a:lnSpc>
                        <a:spcBef>
                          <a:spcPts val="0"/>
                        </a:spcBef>
                        <a:spcAft>
                          <a:spcPts val="0"/>
                        </a:spcAft>
                        <a:buNone/>
                      </a:pPr>
                      <a:r>
                        <a:rPr b="1" lang="en-US"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lnSpc>
                          <a:spcPct val="200000"/>
                        </a:lnSpc>
                        <a:spcBef>
                          <a:spcPts val="0"/>
                        </a:spcBef>
                        <a:spcAft>
                          <a:spcPts val="0"/>
                        </a:spcAft>
                        <a:buNone/>
                      </a:pPr>
                      <a:r>
                        <a:rPr lang="en-US" sz="2000" u="none" cap="none" strike="noStrike">
                          <a:latin typeface="Times New Roman"/>
                          <a:ea typeface="Times New Roman"/>
                          <a:cs typeface="Times New Roman"/>
                          <a:sym typeface="Times New Roman"/>
                        </a:rPr>
                        <a:t>Improve telephone/telemedicine access</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86000">
                <a:tc>
                  <a:txBody>
                    <a:bodyPr/>
                    <a:lstStyle/>
                    <a:p>
                      <a:pPr indent="0" lvl="0" marL="0" marR="0" rtl="0" algn="l">
                        <a:lnSpc>
                          <a:spcPct val="200000"/>
                        </a:lnSpc>
                        <a:spcBef>
                          <a:spcPts val="0"/>
                        </a:spcBef>
                        <a:spcAft>
                          <a:spcPts val="0"/>
                        </a:spcAft>
                        <a:buNone/>
                      </a:pPr>
                      <a:r>
                        <a:rPr b="1" lang="en-US"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lnSpc>
                          <a:spcPct val="200000"/>
                        </a:lnSpc>
                        <a:spcBef>
                          <a:spcPts val="0"/>
                        </a:spcBef>
                        <a:spcAft>
                          <a:spcPts val="0"/>
                        </a:spcAft>
                        <a:buNone/>
                      </a:pPr>
                      <a:r>
                        <a:rPr lang="en-US" sz="2000" u="none" cap="none" strike="noStrike">
                          <a:latin typeface="Times New Roman"/>
                          <a:ea typeface="Times New Roman"/>
                          <a:cs typeface="Times New Roman"/>
                          <a:sym typeface="Times New Roman"/>
                        </a:rPr>
                        <a:t>Discuss treatment alternatives and how each affects the patient’s quality of life</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1"/>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82" name="Google Shape;382;p51"/>
          <p:cNvSpPr txBox="1"/>
          <p:nvPr>
            <p:ph type="ctrTitle"/>
          </p:nvPr>
        </p:nvSpPr>
        <p:spPr>
          <a:xfrm>
            <a:off x="1523998" y="231960"/>
            <a:ext cx="11582400" cy="914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Table 4. Ideal Components of the Shared Decision-Making and Informed Consent Process (con’t.)</a:t>
            </a:r>
            <a:endParaRPr/>
          </a:p>
        </p:txBody>
      </p:sp>
      <p:graphicFrame>
        <p:nvGraphicFramePr>
          <p:cNvPr id="383" name="Google Shape;383;p51"/>
          <p:cNvGraphicFramePr/>
          <p:nvPr/>
        </p:nvGraphicFramePr>
        <p:xfrm>
          <a:off x="494284" y="1219200"/>
          <a:ext cx="3000000" cy="3000000"/>
        </p:xfrm>
        <a:graphic>
          <a:graphicData uri="http://schemas.openxmlformats.org/drawingml/2006/table">
            <a:tbl>
              <a:tblPr>
                <a:noFill/>
                <a:tableStyleId>{FAB99CFA-666B-41DC-912A-D035A717E7E8}</a:tableStyleId>
              </a:tblPr>
              <a:tblGrid>
                <a:gridCol w="903200"/>
                <a:gridCol w="12738625"/>
              </a:tblGrid>
              <a:tr h="487800">
                <a:tc>
                  <a:txBody>
                    <a:bodyPr/>
                    <a:lstStyle/>
                    <a:p>
                      <a:pPr indent="0" lvl="0" marL="0" marR="0" rtl="0" algn="l">
                        <a:lnSpc>
                          <a:spcPct val="200000"/>
                        </a:lnSpc>
                        <a:spcBef>
                          <a:spcPts val="0"/>
                        </a:spcBef>
                        <a:spcAft>
                          <a:spcPts val="0"/>
                        </a:spcAft>
                        <a:buNone/>
                      </a:pPr>
                      <a:r>
                        <a:rPr b="1" lang="en-US"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8EAADB"/>
                      </a:solidFill>
                      <a:prstDash val="solid"/>
                      <a:round/>
                      <a:headEnd len="sm" w="sm" type="none"/>
                      <a:tailEnd len="sm" w="sm" type="none"/>
                    </a:lnB>
                  </a:tcPr>
                </a:tc>
                <a:tc>
                  <a:txBody>
                    <a:bodyPr/>
                    <a:lstStyle/>
                    <a:p>
                      <a:pPr indent="0" lvl="0" marL="0" marR="0" rtl="0" algn="l">
                        <a:lnSpc>
                          <a:spcPct val="200000"/>
                        </a:lnSpc>
                        <a:spcBef>
                          <a:spcPts val="0"/>
                        </a:spcBef>
                        <a:spcAft>
                          <a:spcPts val="0"/>
                        </a:spcAft>
                        <a:buNone/>
                      </a:pPr>
                      <a:r>
                        <a:rPr b="1" lang="en-US" sz="2000" u="none" cap="none" strike="noStrike">
                          <a:latin typeface="Times New Roman"/>
                          <a:ea typeface="Times New Roman"/>
                          <a:cs typeface="Times New Roman"/>
                          <a:sym typeface="Times New Roman"/>
                        </a:rPr>
                        <a:t>Shared Decision-Making</a:t>
                      </a:r>
                      <a:endParaRPr sz="2000" u="none" cap="none" strike="noStrike">
                        <a:latin typeface="Times New Roman"/>
                        <a:ea typeface="Times New Roman"/>
                        <a:cs typeface="Times New Roman"/>
                        <a:sym typeface="Times New Roman"/>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8EAADB"/>
                      </a:solidFill>
                      <a:prstDash val="solid"/>
                      <a:round/>
                      <a:headEnd len="sm" w="sm" type="none"/>
                      <a:tailEnd len="sm" w="sm" type="none"/>
                    </a:lnB>
                  </a:tcPr>
                </a:tc>
              </a:tr>
              <a:tr h="487800">
                <a:tc>
                  <a:txBody>
                    <a:bodyPr/>
                    <a:lstStyle/>
                    <a:p>
                      <a:pPr indent="0" lvl="0" marL="0" marR="0" rtl="0" algn="l">
                        <a:lnSpc>
                          <a:spcPct val="200000"/>
                        </a:lnSpc>
                        <a:spcBef>
                          <a:spcPts val="0"/>
                        </a:spcBef>
                        <a:spcAft>
                          <a:spcPts val="0"/>
                        </a:spcAft>
                        <a:buNone/>
                      </a:pPr>
                      <a:r>
                        <a:rPr b="1" lang="en-US"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8EAADB"/>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lnSpc>
                          <a:spcPct val="200000"/>
                        </a:lnSpc>
                        <a:spcBef>
                          <a:spcPts val="0"/>
                        </a:spcBef>
                        <a:spcAft>
                          <a:spcPts val="0"/>
                        </a:spcAft>
                        <a:buNone/>
                      </a:pPr>
                      <a:r>
                        <a:rPr lang="en-US" sz="2000" u="none" cap="none" strike="noStrike">
                          <a:latin typeface="Times New Roman"/>
                          <a:ea typeface="Times New Roman"/>
                          <a:cs typeface="Times New Roman"/>
                          <a:sym typeface="Times New Roman"/>
                        </a:rPr>
                        <a:t>Encourage questions and explain the patient’s role in the decision-making partnership</a:t>
                      </a:r>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8EAADB"/>
                      </a:solidFill>
                      <a:prstDash val="solid"/>
                      <a:round/>
                      <a:headEnd len="sm" w="sm" type="none"/>
                      <a:tailEnd len="sm" w="sm" type="none"/>
                    </a:lnT>
                    <a:lnB cap="flat" cmpd="sng" w="12700">
                      <a:solidFill>
                        <a:srgbClr val="000000"/>
                      </a:solidFill>
                      <a:prstDash val="solid"/>
                      <a:round/>
                      <a:headEnd len="sm" w="sm" type="none"/>
                      <a:tailEnd len="sm" w="sm" type="none"/>
                    </a:lnB>
                  </a:tcPr>
                </a:tc>
              </a:tr>
              <a:tr h="557900">
                <a:tc>
                  <a:txBody>
                    <a:bodyPr/>
                    <a:lstStyle/>
                    <a:p>
                      <a:pPr indent="0" lvl="0" marL="0" marR="0" rtl="0" algn="l">
                        <a:lnSpc>
                          <a:spcPct val="200000"/>
                        </a:lnSpc>
                        <a:spcBef>
                          <a:spcPts val="0"/>
                        </a:spcBef>
                        <a:spcAft>
                          <a:spcPts val="0"/>
                        </a:spcAft>
                        <a:buNone/>
                      </a:pPr>
                      <a:r>
                        <a:rPr b="1" lang="en-US"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lnSpc>
                          <a:spcPct val="100000"/>
                        </a:lnSpc>
                        <a:spcBef>
                          <a:spcPts val="0"/>
                        </a:spcBef>
                        <a:spcAft>
                          <a:spcPts val="0"/>
                        </a:spcAft>
                        <a:buNone/>
                      </a:pPr>
                      <a:r>
                        <a:rPr lang="en-US" sz="2000" u="none" cap="none" strike="noStrike">
                          <a:latin typeface="Times New Roman"/>
                          <a:ea typeface="Times New Roman"/>
                          <a:cs typeface="Times New Roman"/>
                          <a:sym typeface="Times New Roman"/>
                        </a:rPr>
                        <a:t>Clearly and accurately communicate the potential risks and benefits of a particular procedure and alternative treatments </a:t>
                      </a:r>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87800">
                <a:tc>
                  <a:txBody>
                    <a:bodyPr/>
                    <a:lstStyle/>
                    <a:p>
                      <a:pPr indent="0" lvl="0" marL="0" marR="0" rtl="0" algn="l">
                        <a:lnSpc>
                          <a:spcPct val="200000"/>
                        </a:lnSpc>
                        <a:spcBef>
                          <a:spcPts val="0"/>
                        </a:spcBef>
                        <a:spcAft>
                          <a:spcPts val="0"/>
                        </a:spcAft>
                        <a:buNone/>
                      </a:pPr>
                      <a:r>
                        <a:rPr b="1" lang="en-US"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lnSpc>
                          <a:spcPct val="200000"/>
                        </a:lnSpc>
                        <a:spcBef>
                          <a:spcPts val="0"/>
                        </a:spcBef>
                        <a:spcAft>
                          <a:spcPts val="0"/>
                        </a:spcAft>
                        <a:buNone/>
                      </a:pPr>
                      <a:r>
                        <a:rPr lang="en-US" sz="2000" u="none" cap="none" strike="noStrike">
                          <a:latin typeface="Times New Roman"/>
                          <a:ea typeface="Times New Roman"/>
                          <a:cs typeface="Times New Roman"/>
                          <a:sym typeface="Times New Roman"/>
                        </a:rPr>
                        <a:t>Ensure that patients have a key role in deciding what revascularization approach is appropriate</a:t>
                      </a:r>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29725">
                <a:tc>
                  <a:txBody>
                    <a:bodyPr/>
                    <a:lstStyle/>
                    <a:p>
                      <a:pPr indent="0" lvl="0" marL="0" marR="0" rtl="0" algn="l">
                        <a:lnSpc>
                          <a:spcPct val="200000"/>
                        </a:lnSpc>
                        <a:spcBef>
                          <a:spcPts val="0"/>
                        </a:spcBef>
                        <a:spcAft>
                          <a:spcPts val="0"/>
                        </a:spcAft>
                        <a:buNone/>
                      </a:pPr>
                      <a:r>
                        <a:rPr b="1" lang="en-US"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lnSpc>
                          <a:spcPct val="100000"/>
                        </a:lnSpc>
                        <a:spcBef>
                          <a:spcPts val="0"/>
                        </a:spcBef>
                        <a:spcAft>
                          <a:spcPts val="0"/>
                        </a:spcAft>
                        <a:buNone/>
                      </a:pPr>
                      <a:r>
                        <a:rPr lang="en-US" sz="2000" u="none" cap="none" strike="noStrike">
                          <a:latin typeface="Times New Roman"/>
                          <a:ea typeface="Times New Roman"/>
                          <a:cs typeface="Times New Roman"/>
                          <a:sym typeface="Times New Roman"/>
                        </a:rPr>
                        <a:t>Use shared decision aids:</a:t>
                      </a:r>
                      <a:endParaRPr/>
                    </a:p>
                    <a:p>
                      <a:pPr indent="-342900" lvl="0" marL="342900" marR="0" rtl="0" algn="just">
                        <a:lnSpc>
                          <a:spcPct val="100000"/>
                        </a:lnSpc>
                        <a:spcBef>
                          <a:spcPts val="0"/>
                        </a:spcBef>
                        <a:spcAft>
                          <a:spcPts val="0"/>
                        </a:spcAft>
                        <a:buClr>
                          <a:schemeClr val="dk1"/>
                        </a:buClr>
                        <a:buSzPts val="2000"/>
                        <a:buFont typeface="Noto Sans Symbols"/>
                        <a:buChar char="∙"/>
                      </a:pPr>
                      <a:r>
                        <a:rPr lang="en-US" sz="2000" u="none" cap="none" strike="noStrike">
                          <a:latin typeface="Times New Roman"/>
                          <a:ea typeface="Times New Roman"/>
                          <a:cs typeface="Times New Roman"/>
                          <a:sym typeface="Times New Roman"/>
                        </a:rPr>
                        <a:t>Alphabetical List of Decision Aids by Health Topic, Ottawa Hospital Research Institute (</a:t>
                      </a:r>
                      <a:r>
                        <a:rPr lang="en-US" sz="2000" u="sng" cap="none" strike="noStrike">
                          <a:solidFill>
                            <a:schemeClr val="hlink"/>
                          </a:solidFill>
                          <a:latin typeface="Calibri"/>
                          <a:ea typeface="Calibri"/>
                          <a:cs typeface="Calibri"/>
                          <a:sym typeface="Calibri"/>
                          <a:hlinkClick r:id="rId3"/>
                        </a:rPr>
                        <a:t>https://decisionaid.ohri.ca/implement.html</a:t>
                      </a:r>
                      <a:r>
                        <a:rPr lang="en-US" sz="2000" u="none" cap="none" strike="noStrike">
                          <a:latin typeface="Times New Roman"/>
                          <a:ea typeface="Times New Roman"/>
                          <a:cs typeface="Times New Roman"/>
                          <a:sym typeface="Times New Roman"/>
                        </a:rPr>
                        <a:t>) (27)</a:t>
                      </a:r>
                      <a:endParaRPr sz="2000" u="none" cap="none" strike="noStrike">
                        <a:latin typeface="Calibri"/>
                        <a:ea typeface="Calibri"/>
                        <a:cs typeface="Calibri"/>
                        <a:sym typeface="Calibri"/>
                      </a:endParaRPr>
                    </a:p>
                    <a:p>
                      <a:pPr indent="-342900" lvl="0" marL="342900" marR="0" rtl="0" algn="just">
                        <a:lnSpc>
                          <a:spcPct val="100000"/>
                        </a:lnSpc>
                        <a:spcBef>
                          <a:spcPts val="800"/>
                        </a:spcBef>
                        <a:spcAft>
                          <a:spcPts val="0"/>
                        </a:spcAft>
                        <a:buClr>
                          <a:schemeClr val="dk1"/>
                        </a:buClr>
                        <a:buSzPts val="2000"/>
                        <a:buFont typeface="Noto Sans Symbols"/>
                        <a:buChar char="∙"/>
                      </a:pPr>
                      <a:r>
                        <a:rPr lang="en-US" sz="2000" u="none" cap="none" strike="noStrike">
                          <a:latin typeface="Times New Roman"/>
                          <a:ea typeface="Times New Roman"/>
                          <a:cs typeface="Times New Roman"/>
                          <a:sym typeface="Times New Roman"/>
                        </a:rPr>
                        <a:t>SHARE Approach Curriculum Tools, Agency for Healthcare Research and Quality (</a:t>
                      </a:r>
                      <a:r>
                        <a:rPr lang="en-US" sz="2000" u="sng" cap="none" strike="noStrike">
                          <a:solidFill>
                            <a:schemeClr val="hlink"/>
                          </a:solidFill>
                          <a:latin typeface="Calibri"/>
                          <a:ea typeface="Calibri"/>
                          <a:cs typeface="Calibri"/>
                          <a:sym typeface="Calibri"/>
                          <a:hlinkClick r:id="rId4"/>
                        </a:rPr>
                        <a:t>https://www.ahrq.gov/health-literacy/curriculum-tools/shareddecisionmaking/tools/tool-1/index.html</a:t>
                      </a:r>
                      <a:r>
                        <a:rPr lang="en-US" sz="2000" u="none" cap="none" strike="noStrike">
                          <a:latin typeface="Times New Roman"/>
                          <a:ea typeface="Times New Roman"/>
                          <a:cs typeface="Times New Roman"/>
                          <a:sym typeface="Times New Roman"/>
                        </a:rPr>
                        <a:t>) (28)</a:t>
                      </a:r>
                      <a:endParaRPr sz="2000" u="none" cap="none" strike="noStrike">
                        <a:latin typeface="Calibri"/>
                        <a:ea typeface="Calibri"/>
                        <a:cs typeface="Calibri"/>
                        <a:sym typeface="Calibri"/>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87800">
                <a:tc>
                  <a:txBody>
                    <a:bodyPr/>
                    <a:lstStyle/>
                    <a:p>
                      <a:pPr indent="0" lvl="0" marL="0" marR="0" rtl="0" algn="l">
                        <a:lnSpc>
                          <a:spcPct val="200000"/>
                        </a:lnSpc>
                        <a:spcBef>
                          <a:spcPts val="0"/>
                        </a:spcBef>
                        <a:spcAft>
                          <a:spcPts val="0"/>
                        </a:spcAft>
                        <a:buNone/>
                      </a:pPr>
                      <a:r>
                        <a:rPr b="1" lang="en-US"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lnSpc>
                          <a:spcPct val="200000"/>
                        </a:lnSpc>
                        <a:spcBef>
                          <a:spcPts val="0"/>
                        </a:spcBef>
                        <a:spcAft>
                          <a:spcPts val="0"/>
                        </a:spcAft>
                        <a:buNone/>
                      </a:pPr>
                      <a:r>
                        <a:rPr lang="en-US" sz="2000" u="none" cap="none" strike="noStrike">
                          <a:latin typeface="Times New Roman"/>
                          <a:ea typeface="Times New Roman"/>
                          <a:cs typeface="Times New Roman"/>
                          <a:sym typeface="Times New Roman"/>
                        </a:rPr>
                        <a:t>Spend sufficient time to engage in shared decision-making; allow for a second opinion</a:t>
                      </a:r>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87800">
                <a:tc>
                  <a:txBody>
                    <a:bodyPr/>
                    <a:lstStyle/>
                    <a:p>
                      <a:pPr indent="0" lvl="0" marL="0" marR="0" rtl="0" algn="l">
                        <a:lnSpc>
                          <a:spcPct val="200000"/>
                        </a:lnSpc>
                        <a:spcBef>
                          <a:spcPts val="0"/>
                        </a:spcBef>
                        <a:spcAft>
                          <a:spcPts val="0"/>
                        </a:spcAft>
                        <a:buNone/>
                      </a:pPr>
                      <a:r>
                        <a:rPr b="1" lang="en-US"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lnSpc>
                          <a:spcPct val="200000"/>
                        </a:lnSpc>
                        <a:spcBef>
                          <a:spcPts val="0"/>
                        </a:spcBef>
                        <a:spcAft>
                          <a:spcPts val="0"/>
                        </a:spcAft>
                        <a:buNone/>
                      </a:pPr>
                      <a:r>
                        <a:rPr lang="en-US" sz="2000" u="none" cap="none" strike="noStrike">
                          <a:latin typeface="Times New Roman"/>
                          <a:ea typeface="Times New Roman"/>
                          <a:cs typeface="Times New Roman"/>
                          <a:sym typeface="Times New Roman"/>
                        </a:rPr>
                        <a:t>Work with a chaplain, social worker, or other team members to facilitate shared decision-making</a:t>
                      </a:r>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87800">
                <a:tc>
                  <a:txBody>
                    <a:bodyPr/>
                    <a:lstStyle/>
                    <a:p>
                      <a:pPr indent="0" lvl="0" marL="0" marR="0" rtl="0" algn="l">
                        <a:lnSpc>
                          <a:spcPct val="200000"/>
                        </a:lnSpc>
                        <a:spcBef>
                          <a:spcPts val="0"/>
                        </a:spcBef>
                        <a:spcAft>
                          <a:spcPts val="0"/>
                        </a:spcAft>
                        <a:buNone/>
                      </a:pPr>
                      <a:r>
                        <a:rPr b="1" lang="en-US"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lnSpc>
                          <a:spcPct val="200000"/>
                        </a:lnSpc>
                        <a:spcBef>
                          <a:spcPts val="0"/>
                        </a:spcBef>
                        <a:spcAft>
                          <a:spcPts val="0"/>
                        </a:spcAft>
                        <a:buNone/>
                      </a:pPr>
                      <a:r>
                        <a:rPr lang="en-US" sz="2000" u="none" cap="none" strike="noStrike">
                          <a:latin typeface="Times New Roman"/>
                          <a:ea typeface="Times New Roman"/>
                          <a:cs typeface="Times New Roman"/>
                          <a:sym typeface="Times New Roman"/>
                        </a:rPr>
                        <a:t>Encourage patients to share their fears, stress, or other emotions, and address appropriately</a:t>
                      </a:r>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87800">
                <a:tc>
                  <a:txBody>
                    <a:bodyPr/>
                    <a:lstStyle/>
                    <a:p>
                      <a:pPr indent="0" lvl="0" marL="0" marR="0" rtl="0" algn="l">
                        <a:lnSpc>
                          <a:spcPct val="200000"/>
                        </a:lnSpc>
                        <a:spcBef>
                          <a:spcPts val="0"/>
                        </a:spcBef>
                        <a:spcAft>
                          <a:spcPts val="0"/>
                        </a:spcAft>
                        <a:buNone/>
                      </a:pPr>
                      <a:r>
                        <a:rPr b="1" lang="en-US"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lnSpc>
                          <a:spcPct val="200000"/>
                        </a:lnSpc>
                        <a:spcBef>
                          <a:spcPts val="0"/>
                        </a:spcBef>
                        <a:spcAft>
                          <a:spcPts val="0"/>
                        </a:spcAft>
                        <a:buNone/>
                      </a:pPr>
                      <a:r>
                        <a:rPr lang="en-US" sz="2000" u="none" cap="none" strike="noStrike">
                          <a:latin typeface="Times New Roman"/>
                          <a:ea typeface="Times New Roman"/>
                          <a:cs typeface="Times New Roman"/>
                          <a:sym typeface="Times New Roman"/>
                        </a:rPr>
                        <a:t>Negotiate decision in partnership with the patient and family members</a:t>
                      </a:r>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87800">
                <a:tc>
                  <a:txBody>
                    <a:bodyPr/>
                    <a:lstStyle/>
                    <a:p>
                      <a:pPr indent="0" lvl="0" marL="0" marR="0" rtl="0" algn="l">
                        <a:lnSpc>
                          <a:spcPct val="200000"/>
                        </a:lnSpc>
                        <a:spcBef>
                          <a:spcPts val="0"/>
                        </a:spcBef>
                        <a:spcAft>
                          <a:spcPts val="0"/>
                        </a:spcAft>
                        <a:buNone/>
                      </a:pPr>
                      <a:r>
                        <a:rPr b="1" lang="en-US"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lnSpc>
                          <a:spcPct val="200000"/>
                        </a:lnSpc>
                        <a:spcBef>
                          <a:spcPts val="0"/>
                        </a:spcBef>
                        <a:spcAft>
                          <a:spcPts val="0"/>
                        </a:spcAft>
                        <a:buNone/>
                      </a:pPr>
                      <a:r>
                        <a:rPr lang="en-US" sz="2000" u="none" cap="none" strike="noStrike">
                          <a:latin typeface="Times New Roman"/>
                          <a:ea typeface="Times New Roman"/>
                          <a:cs typeface="Times New Roman"/>
                          <a:sym typeface="Times New Roman"/>
                        </a:rPr>
                        <a:t>Respect patient’s autonomy to decline recommended treatment</a:t>
                      </a:r>
                      <a:endParaRPr/>
                    </a:p>
                  </a:txBody>
                  <a:tcPr marT="0" marB="0" marR="55125" marL="55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2"/>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89" name="Google Shape;389;p52"/>
          <p:cNvSpPr txBox="1"/>
          <p:nvPr>
            <p:ph type="ctrTitle"/>
          </p:nvPr>
        </p:nvSpPr>
        <p:spPr>
          <a:xfrm>
            <a:off x="1371600" y="411866"/>
            <a:ext cx="11582400" cy="914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Table 4. Ideal Components of the Shared Decision-Making and Informed Consent Process (con’t.)</a:t>
            </a:r>
            <a:endParaRPr/>
          </a:p>
        </p:txBody>
      </p:sp>
      <p:graphicFrame>
        <p:nvGraphicFramePr>
          <p:cNvPr id="390" name="Google Shape;390;p52"/>
          <p:cNvGraphicFramePr/>
          <p:nvPr/>
        </p:nvGraphicFramePr>
        <p:xfrm>
          <a:off x="400050" y="1600200"/>
          <a:ext cx="3000000" cy="3000000"/>
        </p:xfrm>
        <a:graphic>
          <a:graphicData uri="http://schemas.openxmlformats.org/drawingml/2006/table">
            <a:tbl>
              <a:tblPr>
                <a:noFill/>
                <a:tableStyleId>{FAB99CFA-666B-41DC-912A-D035A717E7E8}</a:tableStyleId>
              </a:tblPr>
              <a:tblGrid>
                <a:gridCol w="895500"/>
                <a:gridCol w="12630000"/>
              </a:tblGrid>
              <a:tr h="477775">
                <a:tc>
                  <a:txBody>
                    <a:bodyPr/>
                    <a:lstStyle/>
                    <a:p>
                      <a:pPr indent="0" lvl="0" marL="0" marR="0" rtl="0" algn="l">
                        <a:lnSpc>
                          <a:spcPct val="200000"/>
                        </a:lnSpc>
                        <a:spcBef>
                          <a:spcPts val="0"/>
                        </a:spcBef>
                        <a:spcAft>
                          <a:spcPts val="0"/>
                        </a:spcAft>
                        <a:buNone/>
                      </a:pPr>
                      <a:r>
                        <a:rPr b="1" lang="en-US"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8EAADB"/>
                      </a:solidFill>
                      <a:prstDash val="solid"/>
                      <a:round/>
                      <a:headEnd len="sm" w="sm" type="none"/>
                      <a:tailEnd len="sm" w="sm" type="none"/>
                    </a:lnB>
                  </a:tcPr>
                </a:tc>
                <a:tc>
                  <a:txBody>
                    <a:bodyPr/>
                    <a:lstStyle/>
                    <a:p>
                      <a:pPr indent="0" lvl="0" marL="0" marR="0" rtl="0" algn="l">
                        <a:lnSpc>
                          <a:spcPct val="200000"/>
                        </a:lnSpc>
                        <a:spcBef>
                          <a:spcPts val="0"/>
                        </a:spcBef>
                        <a:spcAft>
                          <a:spcPts val="0"/>
                        </a:spcAft>
                        <a:buNone/>
                      </a:pPr>
                      <a:r>
                        <a:rPr b="1" lang="en-US" sz="2000" u="none" cap="none" strike="noStrike">
                          <a:latin typeface="Times New Roman"/>
                          <a:ea typeface="Times New Roman"/>
                          <a:cs typeface="Times New Roman"/>
                          <a:sym typeface="Times New Roman"/>
                        </a:rPr>
                        <a:t>Consent Procedures</a:t>
                      </a:r>
                      <a:endParaRPr sz="20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8EAADB"/>
                      </a:solidFill>
                      <a:prstDash val="solid"/>
                      <a:round/>
                      <a:headEnd len="sm" w="sm" type="none"/>
                      <a:tailEnd len="sm" w="sm" type="none"/>
                    </a:lnB>
                  </a:tcPr>
                </a:tc>
              </a:tr>
              <a:tr h="517375">
                <a:tc>
                  <a:txBody>
                    <a:bodyPr/>
                    <a:lstStyle/>
                    <a:p>
                      <a:pPr indent="0" lvl="0" marL="0" marR="0" rtl="0" algn="l">
                        <a:lnSpc>
                          <a:spcPct val="200000"/>
                        </a:lnSpc>
                        <a:spcBef>
                          <a:spcPts val="0"/>
                        </a:spcBef>
                        <a:spcAft>
                          <a:spcPts val="0"/>
                        </a:spcAft>
                        <a:buNone/>
                      </a:pPr>
                      <a:r>
                        <a:rPr b="1" lang="en-US"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8EAADB"/>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lnSpc>
                          <a:spcPct val="200000"/>
                        </a:lnSpc>
                        <a:spcBef>
                          <a:spcPts val="0"/>
                        </a:spcBef>
                        <a:spcAft>
                          <a:spcPts val="0"/>
                        </a:spcAft>
                        <a:buNone/>
                      </a:pPr>
                      <a:r>
                        <a:rPr lang="en-US" sz="2000" u="none" cap="none" strike="noStrike">
                          <a:latin typeface="Times New Roman"/>
                          <a:ea typeface="Times New Roman"/>
                          <a:cs typeface="Times New Roman"/>
                          <a:sym typeface="Times New Roman"/>
                        </a:rPr>
                        <a:t>Use plain language, avoiding jargon, and adopt the patient’s words; integrate pictures to teach</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8EAADB"/>
                      </a:solidFill>
                      <a:prstDash val="solid"/>
                      <a:round/>
                      <a:headEnd len="sm" w="sm" type="none"/>
                      <a:tailEnd len="sm" w="sm" type="none"/>
                    </a:lnT>
                    <a:lnB cap="flat" cmpd="sng" w="12700">
                      <a:solidFill>
                        <a:srgbClr val="000000"/>
                      </a:solidFill>
                      <a:prstDash val="solid"/>
                      <a:round/>
                      <a:headEnd len="sm" w="sm" type="none"/>
                      <a:tailEnd len="sm" w="sm" type="none"/>
                    </a:lnB>
                  </a:tcPr>
                </a:tc>
              </a:tr>
              <a:tr h="477775">
                <a:tc>
                  <a:txBody>
                    <a:bodyPr/>
                    <a:lstStyle/>
                    <a:p>
                      <a:pPr indent="0" lvl="0" marL="0" marR="0" rtl="0" algn="l">
                        <a:lnSpc>
                          <a:spcPct val="200000"/>
                        </a:lnSpc>
                        <a:spcBef>
                          <a:spcPts val="0"/>
                        </a:spcBef>
                        <a:spcAft>
                          <a:spcPts val="0"/>
                        </a:spcAft>
                        <a:buNone/>
                      </a:pPr>
                      <a:r>
                        <a:rPr b="1" lang="en-US"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lnSpc>
                          <a:spcPct val="200000"/>
                        </a:lnSpc>
                        <a:spcBef>
                          <a:spcPts val="0"/>
                        </a:spcBef>
                        <a:spcAft>
                          <a:spcPts val="0"/>
                        </a:spcAft>
                        <a:buNone/>
                      </a:pPr>
                      <a:r>
                        <a:rPr lang="en-US" sz="2000" u="none" cap="none" strike="noStrike">
                          <a:latin typeface="Times New Roman"/>
                          <a:ea typeface="Times New Roman"/>
                          <a:cs typeface="Times New Roman"/>
                          <a:sym typeface="Times New Roman"/>
                        </a:rPr>
                        <a:t>Document teach-back of patient’s knowledge and understanding</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7775">
                <a:tc>
                  <a:txBody>
                    <a:bodyPr/>
                    <a:lstStyle/>
                    <a:p>
                      <a:pPr indent="0" lvl="0" marL="0" marR="0" rtl="0" algn="l">
                        <a:lnSpc>
                          <a:spcPct val="200000"/>
                        </a:lnSpc>
                        <a:spcBef>
                          <a:spcPts val="0"/>
                        </a:spcBef>
                        <a:spcAft>
                          <a:spcPts val="0"/>
                        </a:spcAft>
                        <a:buNone/>
                      </a:pPr>
                      <a:r>
                        <a:rPr b="1" lang="en-US"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lnSpc>
                          <a:spcPct val="200000"/>
                        </a:lnSpc>
                        <a:spcBef>
                          <a:spcPts val="0"/>
                        </a:spcBef>
                        <a:spcAft>
                          <a:spcPts val="0"/>
                        </a:spcAft>
                        <a:buNone/>
                      </a:pPr>
                      <a:r>
                        <a:rPr lang="en-US" sz="2000" u="none" cap="none" strike="noStrike">
                          <a:latin typeface="Times New Roman"/>
                          <a:ea typeface="Times New Roman"/>
                          <a:cs typeface="Times New Roman"/>
                          <a:sym typeface="Times New Roman"/>
                        </a:rPr>
                        <a:t>Conduct conversations with a trained interpreter, as needed</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7375">
                <a:tc>
                  <a:txBody>
                    <a:bodyPr/>
                    <a:lstStyle/>
                    <a:p>
                      <a:pPr indent="0" lvl="0" marL="0" marR="0" rtl="0" algn="l">
                        <a:lnSpc>
                          <a:spcPct val="200000"/>
                        </a:lnSpc>
                        <a:spcBef>
                          <a:spcPts val="0"/>
                        </a:spcBef>
                        <a:spcAft>
                          <a:spcPts val="0"/>
                        </a:spcAft>
                        <a:buNone/>
                      </a:pPr>
                      <a:r>
                        <a:rPr b="1" lang="en-US"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lnSpc>
                          <a:spcPct val="200000"/>
                        </a:lnSpc>
                        <a:spcBef>
                          <a:spcPts val="0"/>
                        </a:spcBef>
                        <a:spcAft>
                          <a:spcPts val="0"/>
                        </a:spcAft>
                        <a:buNone/>
                      </a:pPr>
                      <a:r>
                        <a:rPr lang="en-US" sz="2000" u="none" cap="none" strike="noStrike">
                          <a:latin typeface="Times New Roman"/>
                          <a:ea typeface="Times New Roman"/>
                          <a:cs typeface="Times New Roman"/>
                          <a:sym typeface="Times New Roman"/>
                        </a:rPr>
                        <a:t>Provide patient-specific short- and long-term risks, benefits, and alternative treatments</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7375">
                <a:tc>
                  <a:txBody>
                    <a:bodyPr/>
                    <a:lstStyle/>
                    <a:p>
                      <a:pPr indent="0" lvl="0" marL="0" marR="0" rtl="0" algn="l">
                        <a:lnSpc>
                          <a:spcPct val="200000"/>
                        </a:lnSpc>
                        <a:spcBef>
                          <a:spcPts val="0"/>
                        </a:spcBef>
                        <a:spcAft>
                          <a:spcPts val="0"/>
                        </a:spcAft>
                        <a:buNone/>
                      </a:pPr>
                      <a:r>
                        <a:rPr b="1" lang="en-US"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lnSpc>
                          <a:spcPct val="200000"/>
                        </a:lnSpc>
                        <a:spcBef>
                          <a:spcPts val="0"/>
                        </a:spcBef>
                        <a:spcAft>
                          <a:spcPts val="0"/>
                        </a:spcAft>
                        <a:buNone/>
                      </a:pPr>
                      <a:r>
                        <a:rPr lang="en-US" sz="2000" u="none" cap="none" strike="noStrike">
                          <a:latin typeface="Times New Roman"/>
                          <a:ea typeface="Times New Roman"/>
                          <a:cs typeface="Times New Roman"/>
                          <a:sym typeface="Times New Roman"/>
                        </a:rPr>
                        <a:t>Provide unbiased, evidence-based, reliable, accessible, and relevant information to patient</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29075">
                <a:tc>
                  <a:txBody>
                    <a:bodyPr/>
                    <a:lstStyle/>
                    <a:p>
                      <a:pPr indent="0" lvl="0" marL="0" marR="0" rtl="0" algn="l">
                        <a:lnSpc>
                          <a:spcPct val="200000"/>
                        </a:lnSpc>
                        <a:spcBef>
                          <a:spcPts val="0"/>
                        </a:spcBef>
                        <a:spcAft>
                          <a:spcPts val="0"/>
                        </a:spcAft>
                        <a:buNone/>
                      </a:pPr>
                      <a:r>
                        <a:rPr b="1" lang="en-US"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lnSpc>
                          <a:spcPct val="100000"/>
                        </a:lnSpc>
                        <a:spcBef>
                          <a:spcPts val="0"/>
                        </a:spcBef>
                        <a:spcAft>
                          <a:spcPts val="0"/>
                        </a:spcAft>
                        <a:buNone/>
                      </a:pPr>
                      <a:r>
                        <a:rPr lang="en-US" sz="2000" u="none" cap="none" strike="noStrike">
                          <a:latin typeface="Times New Roman"/>
                          <a:ea typeface="Times New Roman"/>
                          <a:cs typeface="Times New Roman"/>
                          <a:sym typeface="Times New Roman"/>
                        </a:rPr>
                        <a:t>Discuss specific risks and benefits with regard to survival, relief of angina, quality of life, and potential additional intervention, as well as uncertainties associated with different treatment strategies</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7375">
                <a:tc>
                  <a:txBody>
                    <a:bodyPr/>
                    <a:lstStyle/>
                    <a:p>
                      <a:pPr indent="0" lvl="0" marL="0" marR="0" rtl="0" algn="l">
                        <a:lnSpc>
                          <a:spcPct val="200000"/>
                        </a:lnSpc>
                        <a:spcBef>
                          <a:spcPts val="0"/>
                        </a:spcBef>
                        <a:spcAft>
                          <a:spcPts val="0"/>
                        </a:spcAft>
                        <a:buNone/>
                      </a:pPr>
                      <a:r>
                        <a:rPr b="1" lang="en-US"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lnSpc>
                          <a:spcPct val="200000"/>
                        </a:lnSpc>
                        <a:spcBef>
                          <a:spcPts val="0"/>
                        </a:spcBef>
                        <a:spcAft>
                          <a:spcPts val="0"/>
                        </a:spcAft>
                        <a:buNone/>
                      </a:pPr>
                      <a:r>
                        <a:rPr lang="en-US" sz="2000" u="none" cap="none" strike="noStrike">
                          <a:latin typeface="Times New Roman"/>
                          <a:ea typeface="Times New Roman"/>
                          <a:cs typeface="Times New Roman"/>
                          <a:sym typeface="Times New Roman"/>
                        </a:rPr>
                        <a:t>Provide patient time to reflect on the trade-offs imposed by the outcome estimates</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94275">
                <a:tc>
                  <a:txBody>
                    <a:bodyPr/>
                    <a:lstStyle/>
                    <a:p>
                      <a:pPr indent="0" lvl="0" marL="0" marR="0" rtl="0" algn="l">
                        <a:lnSpc>
                          <a:spcPct val="200000"/>
                        </a:lnSpc>
                        <a:spcBef>
                          <a:spcPts val="0"/>
                        </a:spcBef>
                        <a:spcAft>
                          <a:spcPts val="0"/>
                        </a:spcAft>
                        <a:buNone/>
                      </a:pPr>
                      <a:r>
                        <a:rPr b="1" lang="en-US"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lnSpc>
                          <a:spcPct val="100000"/>
                        </a:lnSpc>
                        <a:spcBef>
                          <a:spcPts val="0"/>
                        </a:spcBef>
                        <a:spcAft>
                          <a:spcPts val="0"/>
                        </a:spcAft>
                        <a:buNone/>
                      </a:pPr>
                      <a:r>
                        <a:rPr lang="en-US" sz="2000" u="none" cap="none" strike="noStrike">
                          <a:latin typeface="Times New Roman"/>
                          <a:ea typeface="Times New Roman"/>
                          <a:cs typeface="Times New Roman"/>
                          <a:sym typeface="Times New Roman"/>
                        </a:rPr>
                        <a:t>Provide information on the level of operator expertise, volume of the facility, and local results in the performance of coronary revascularization options</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7375">
                <a:tc>
                  <a:txBody>
                    <a:bodyPr/>
                    <a:lstStyle/>
                    <a:p>
                      <a:pPr indent="0" lvl="0" marL="0" marR="0" rtl="0" algn="l">
                        <a:lnSpc>
                          <a:spcPct val="200000"/>
                        </a:lnSpc>
                        <a:spcBef>
                          <a:spcPts val="0"/>
                        </a:spcBef>
                        <a:spcAft>
                          <a:spcPts val="0"/>
                        </a:spcAft>
                        <a:buNone/>
                      </a:pPr>
                      <a:r>
                        <a:rPr b="1" lang="en-US" sz="2000" u="none" cap="none" strike="noStrike">
                          <a:latin typeface="Times New Roman"/>
                          <a:ea typeface="Times New Roman"/>
                          <a:cs typeface="Times New Roman"/>
                          <a:sym typeface="Times New Roman"/>
                        </a:rPr>
                        <a:t> </a:t>
                      </a:r>
                      <a:endParaRPr sz="20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91440" marR="0" rtl="0" algn="l">
                        <a:lnSpc>
                          <a:spcPct val="200000"/>
                        </a:lnSpc>
                        <a:spcBef>
                          <a:spcPts val="0"/>
                        </a:spcBef>
                        <a:spcAft>
                          <a:spcPts val="0"/>
                        </a:spcAft>
                        <a:buNone/>
                      </a:pPr>
                      <a:r>
                        <a:rPr lang="en-US" sz="2000" u="none" cap="none" strike="noStrike">
                          <a:latin typeface="Times New Roman"/>
                          <a:ea typeface="Times New Roman"/>
                          <a:cs typeface="Times New Roman"/>
                          <a:sym typeface="Times New Roman"/>
                        </a:rPr>
                        <a:t>Clearly inform of the need for continued medical therapy and lifestyle modifications</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3"/>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396" name="Google Shape;396;p53"/>
          <p:cNvSpPr txBox="1"/>
          <p:nvPr/>
        </p:nvSpPr>
        <p:spPr>
          <a:xfrm>
            <a:off x="2129631" y="3329970"/>
            <a:ext cx="10371000" cy="1569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Arial"/>
                <a:ea typeface="Arial"/>
                <a:cs typeface="Arial"/>
                <a:sym typeface="Arial"/>
              </a:rPr>
              <a:t>Preprocedural Assessment and the Heart Team</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4"/>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02" name="Google Shape;402;p54"/>
          <p:cNvSpPr txBox="1"/>
          <p:nvPr>
            <p:ph type="ctrTitle"/>
          </p:nvPr>
        </p:nvSpPr>
        <p:spPr>
          <a:xfrm>
            <a:off x="4972050" y="914400"/>
            <a:ext cx="4686300" cy="914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The Heart Team</a:t>
            </a:r>
            <a:endParaRPr/>
          </a:p>
        </p:txBody>
      </p:sp>
      <p:graphicFrame>
        <p:nvGraphicFramePr>
          <p:cNvPr id="403" name="Google Shape;403;p54"/>
          <p:cNvGraphicFramePr/>
          <p:nvPr/>
        </p:nvGraphicFramePr>
        <p:xfrm>
          <a:off x="1684337" y="2815638"/>
          <a:ext cx="3000000" cy="3000000"/>
        </p:xfrm>
        <a:graphic>
          <a:graphicData uri="http://schemas.openxmlformats.org/drawingml/2006/table">
            <a:tbl>
              <a:tblPr>
                <a:noFill/>
                <a:tableStyleId>{FAB99CFA-666B-41DC-912A-D035A717E7E8}</a:tableStyleId>
              </a:tblPr>
              <a:tblGrid>
                <a:gridCol w="1198250"/>
                <a:gridCol w="1225275"/>
                <a:gridCol w="8838200"/>
              </a:tblGrid>
              <a:tr h="1113200">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 for the Heart Team</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 are summarized in Online Data Supplement 2.</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51067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854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for whom the optimal treatment strategy is unclear, a Heart Team approach that includes representatives from interventional cardiology, cardiac surgery, and clinical cardiology is recommended to improve patient outcomes.</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55"/>
          <p:cNvPicPr preferRelativeResize="0"/>
          <p:nvPr/>
        </p:nvPicPr>
        <p:blipFill rotWithShape="1">
          <a:blip r:embed="rId3">
            <a:alphaModFix/>
          </a:blip>
          <a:srcRect b="10392" l="0" r="0" t="15795"/>
          <a:stretch/>
        </p:blipFill>
        <p:spPr>
          <a:xfrm>
            <a:off x="3352800" y="443061"/>
            <a:ext cx="9448801" cy="7453773"/>
          </a:xfrm>
          <a:prstGeom prst="rect">
            <a:avLst/>
          </a:prstGeom>
          <a:noFill/>
          <a:ln>
            <a:noFill/>
          </a:ln>
        </p:spPr>
      </p:pic>
      <p:sp>
        <p:nvSpPr>
          <p:cNvPr id="409" name="Google Shape;409;p55"/>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10" name="Google Shape;410;p55"/>
          <p:cNvSpPr txBox="1"/>
          <p:nvPr/>
        </p:nvSpPr>
        <p:spPr>
          <a:xfrm>
            <a:off x="314260" y="1492291"/>
            <a:ext cx="3029100" cy="267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Figure 2. Phases of patient-centric care in the treatment of coronary artery disease. </a:t>
            </a:r>
            <a:endParaRPr/>
          </a:p>
        </p:txBody>
      </p:sp>
      <p:sp>
        <p:nvSpPr>
          <p:cNvPr id="411" name="Google Shape;411;p55"/>
          <p:cNvSpPr txBox="1"/>
          <p:nvPr/>
        </p:nvSpPr>
        <p:spPr>
          <a:xfrm>
            <a:off x="609599" y="6917266"/>
            <a:ext cx="24384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CV indicates cardiovascular; SIHD, stable ischemic heart disease; and STEMI, ST-segment elevation myocardial infarction.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6"/>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17" name="Google Shape;417;p56"/>
          <p:cNvSpPr txBox="1"/>
          <p:nvPr/>
        </p:nvSpPr>
        <p:spPr>
          <a:xfrm>
            <a:off x="3733800" y="533400"/>
            <a:ext cx="7162800" cy="954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Table 5. Factors for Consideration by the Heart Team</a:t>
            </a:r>
            <a:endParaRPr/>
          </a:p>
        </p:txBody>
      </p:sp>
      <p:graphicFrame>
        <p:nvGraphicFramePr>
          <p:cNvPr id="418" name="Google Shape;418;p56"/>
          <p:cNvGraphicFramePr/>
          <p:nvPr/>
        </p:nvGraphicFramePr>
        <p:xfrm>
          <a:off x="3790950" y="1676400"/>
          <a:ext cx="3000000" cy="3000000"/>
        </p:xfrm>
        <a:graphic>
          <a:graphicData uri="http://schemas.openxmlformats.org/drawingml/2006/table">
            <a:tbl>
              <a:tblPr>
                <a:noFill/>
                <a:tableStyleId>{FAB99CFA-666B-41DC-912A-D035A717E7E8}</a:tableStyleId>
              </a:tblPr>
              <a:tblGrid>
                <a:gridCol w="7048500"/>
              </a:tblGrid>
              <a:tr h="219425">
                <a:tc>
                  <a:txBody>
                    <a:bodyPr/>
                    <a:lstStyle/>
                    <a:p>
                      <a:pPr indent="0" lvl="0" marL="0" marR="0" rtl="0" algn="ctr">
                        <a:lnSpc>
                          <a:spcPct val="107000"/>
                        </a:lnSpc>
                        <a:spcBef>
                          <a:spcPts val="0"/>
                        </a:spcBef>
                        <a:spcAft>
                          <a:spcPts val="0"/>
                        </a:spcAft>
                        <a:buNone/>
                      </a:pPr>
                      <a:r>
                        <a:rPr b="1" lang="en-US" sz="2000" u="none" cap="none" strike="noStrike">
                          <a:latin typeface="Times New Roman"/>
                          <a:ea typeface="Times New Roman"/>
                          <a:cs typeface="Times New Roman"/>
                          <a:sym typeface="Times New Roman"/>
                        </a:rPr>
                        <a:t>Coronary Anatomy</a:t>
                      </a:r>
                      <a:endParaRPr sz="2000" u="none" cap="none" strike="noStrike">
                        <a:latin typeface="Times New Roman"/>
                        <a:ea typeface="Times New Roman"/>
                        <a:cs typeface="Times New Roman"/>
                        <a:sym typeface="Times New Roman"/>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0950">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Left main disease</a:t>
                      </a:r>
                      <a:endParaRPr sz="1800" u="none" cap="none" strike="noStrike">
                        <a:latin typeface="Calibri"/>
                        <a:ea typeface="Calibri"/>
                        <a:cs typeface="Calibri"/>
                        <a:sym typeface="Calibri"/>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0950">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Multivessel disease</a:t>
                      </a:r>
                      <a:endParaRPr sz="1800" u="none" cap="none" strike="noStrike">
                        <a:latin typeface="Calibri"/>
                        <a:ea typeface="Calibri"/>
                        <a:cs typeface="Calibri"/>
                        <a:sym typeface="Calibri"/>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35450">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High anatomic complexity (i.e., bifurcation disease, high SYNTAX score)</a:t>
                      </a:r>
                      <a:endParaRPr sz="1800" u="none" cap="none" strike="noStrike">
                        <a:latin typeface="Calibri"/>
                        <a:ea typeface="Calibri"/>
                        <a:cs typeface="Calibri"/>
                        <a:sym typeface="Calibri"/>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tcPr>
                </a:tc>
              </a:tr>
              <a:tr h="219425">
                <a:tc>
                  <a:txBody>
                    <a:bodyPr/>
                    <a:lstStyle/>
                    <a:p>
                      <a:pPr indent="0" lvl="0" marL="0" marR="0" rtl="0" algn="ctr">
                        <a:lnSpc>
                          <a:spcPct val="107000"/>
                        </a:lnSpc>
                        <a:spcBef>
                          <a:spcPts val="0"/>
                        </a:spcBef>
                        <a:spcAft>
                          <a:spcPts val="0"/>
                        </a:spcAft>
                        <a:buNone/>
                      </a:pPr>
                      <a:r>
                        <a:rPr b="1" lang="en-US" sz="2000" u="none" cap="none" strike="noStrike">
                          <a:latin typeface="Times New Roman"/>
                          <a:ea typeface="Times New Roman"/>
                          <a:cs typeface="Times New Roman"/>
                          <a:sym typeface="Times New Roman"/>
                        </a:rPr>
                        <a:t>Comorbidities</a:t>
                      </a:r>
                      <a:endParaRPr sz="2000" u="none" cap="none" strike="noStrike">
                        <a:latin typeface="Times New Roman"/>
                        <a:ea typeface="Times New Roman"/>
                        <a:cs typeface="Times New Roman"/>
                        <a:sym typeface="Times New Roman"/>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0950">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Diabetes</a:t>
                      </a:r>
                      <a:endParaRPr sz="1800" u="none" cap="none" strike="noStrike">
                        <a:latin typeface="Calibri"/>
                        <a:ea typeface="Calibri"/>
                        <a:cs typeface="Calibri"/>
                        <a:sym typeface="Calibri"/>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0950">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Systolic dysfunction</a:t>
                      </a:r>
                      <a:endParaRPr sz="1800" u="none" cap="none" strike="noStrike">
                        <a:latin typeface="Calibri"/>
                        <a:ea typeface="Calibri"/>
                        <a:cs typeface="Calibri"/>
                        <a:sym typeface="Calibri"/>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0950">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Coagulopathy</a:t>
                      </a:r>
                      <a:endParaRPr sz="1800" u="none" cap="none" strike="noStrike">
                        <a:latin typeface="Calibri"/>
                        <a:ea typeface="Calibri"/>
                        <a:cs typeface="Calibri"/>
                        <a:sym typeface="Calibri"/>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0950">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Valvular heart disease</a:t>
                      </a:r>
                      <a:endParaRPr sz="1800" u="none" cap="none" strike="noStrike">
                        <a:latin typeface="Calibri"/>
                        <a:ea typeface="Calibri"/>
                        <a:cs typeface="Calibri"/>
                        <a:sym typeface="Calibri"/>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0950">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Frailty</a:t>
                      </a:r>
                      <a:endParaRPr sz="1800" u="none" cap="none" strike="noStrike">
                        <a:latin typeface="Calibri"/>
                        <a:ea typeface="Calibri"/>
                        <a:cs typeface="Calibri"/>
                        <a:sym typeface="Calibri"/>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214225">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Malignant neoplasm</a:t>
                      </a:r>
                      <a:endParaRPr sz="18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End-stage renal disease</a:t>
                      </a:r>
                      <a:endParaRPr sz="18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Chronic obstructive pulmonary disease</a:t>
                      </a:r>
                      <a:endParaRPr sz="18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Immunosuppression</a:t>
                      </a:r>
                      <a:endParaRPr sz="18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Debilitating neurological disorders</a:t>
                      </a:r>
                      <a:endParaRPr sz="18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Liver disease/cirrhosis</a:t>
                      </a:r>
                      <a:endParaRPr sz="18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Prior CVA</a:t>
                      </a:r>
                      <a:endParaRPr sz="18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Calcified/Porcelain aorta</a:t>
                      </a:r>
                      <a:endParaRPr sz="18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Aortic Aneurysm</a:t>
                      </a:r>
                      <a:endParaRPr sz="1800" u="none" cap="none" strike="noStrike">
                        <a:latin typeface="Calibri"/>
                        <a:ea typeface="Calibri"/>
                        <a:cs typeface="Calibri"/>
                        <a:sym typeface="Calibri"/>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cxnSp>
        <p:nvCxnSpPr>
          <p:cNvPr id="419" name="Google Shape;419;p56"/>
          <p:cNvCxnSpPr/>
          <p:nvPr/>
        </p:nvCxnSpPr>
        <p:spPr>
          <a:xfrm>
            <a:off x="3790950" y="7437248"/>
            <a:ext cx="7048500" cy="0"/>
          </a:xfrm>
          <a:prstGeom prst="straightConnector1">
            <a:avLst/>
          </a:prstGeom>
          <a:noFill/>
          <a:ln cap="flat" cmpd="sng" w="19050">
            <a:solidFill>
              <a:schemeClr val="dk1"/>
            </a:solidFill>
            <a:prstDash val="solid"/>
            <a:miter lim="800000"/>
            <a:headEnd len="sm" w="sm" type="none"/>
            <a:tailEnd len="sm" w="sm"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57"/>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25" name="Google Shape;425;p57"/>
          <p:cNvSpPr txBox="1"/>
          <p:nvPr/>
        </p:nvSpPr>
        <p:spPr>
          <a:xfrm>
            <a:off x="3733800" y="685800"/>
            <a:ext cx="7162800" cy="954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Arial"/>
                <a:ea typeface="Arial"/>
                <a:cs typeface="Arial"/>
                <a:sym typeface="Arial"/>
              </a:rPr>
              <a:t>Table 5. Factors for Consideration by the Heart Team (con’t.)</a:t>
            </a:r>
            <a:endParaRPr/>
          </a:p>
        </p:txBody>
      </p:sp>
      <p:graphicFrame>
        <p:nvGraphicFramePr>
          <p:cNvPr id="426" name="Google Shape;426;p57"/>
          <p:cNvGraphicFramePr/>
          <p:nvPr/>
        </p:nvGraphicFramePr>
        <p:xfrm>
          <a:off x="4038600" y="2104608"/>
          <a:ext cx="3000000" cy="3000000"/>
        </p:xfrm>
        <a:graphic>
          <a:graphicData uri="http://schemas.openxmlformats.org/drawingml/2006/table">
            <a:tbl>
              <a:tblPr>
                <a:noFill/>
                <a:tableStyleId>{FAB99CFA-666B-41DC-912A-D035A717E7E8}</a:tableStyleId>
              </a:tblPr>
              <a:tblGrid>
                <a:gridCol w="6553200"/>
              </a:tblGrid>
              <a:tr h="282875">
                <a:tc>
                  <a:txBody>
                    <a:bodyPr/>
                    <a:lstStyle/>
                    <a:p>
                      <a:pPr indent="0" lvl="0" marL="0" marR="0" rtl="0" algn="ctr">
                        <a:lnSpc>
                          <a:spcPct val="107000"/>
                        </a:lnSpc>
                        <a:spcBef>
                          <a:spcPts val="0"/>
                        </a:spcBef>
                        <a:spcAft>
                          <a:spcPts val="0"/>
                        </a:spcAft>
                        <a:buNone/>
                      </a:pPr>
                      <a:r>
                        <a:rPr b="1" lang="en-US" sz="2000" u="none" cap="none" strike="noStrike">
                          <a:latin typeface="Times New Roman"/>
                          <a:ea typeface="Times New Roman"/>
                          <a:cs typeface="Times New Roman"/>
                          <a:sym typeface="Times New Roman"/>
                        </a:rPr>
                        <a:t>Procedural Factors</a:t>
                      </a:r>
                      <a:endParaRPr sz="2000" u="none" cap="none" strike="noStrike">
                        <a:latin typeface="Times New Roman"/>
                        <a:ea typeface="Times New Roman"/>
                        <a:cs typeface="Times New Roman"/>
                        <a:sym typeface="Times New Roman"/>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59525">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Local and regional outcomes</a:t>
                      </a:r>
                      <a:endParaRPr sz="1800" u="none" cap="none" strike="noStrike">
                        <a:latin typeface="Calibri"/>
                        <a:ea typeface="Calibri"/>
                        <a:cs typeface="Calibri"/>
                        <a:sym typeface="Calibri"/>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59525">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Access site for PCI</a:t>
                      </a:r>
                      <a:endParaRPr sz="1800" u="none" cap="none" strike="noStrike">
                        <a:latin typeface="Calibri"/>
                        <a:ea typeface="Calibri"/>
                        <a:cs typeface="Calibri"/>
                        <a:sym typeface="Calibri"/>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32525">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Surgical risk</a:t>
                      </a:r>
                      <a:endParaRPr sz="18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PCI risk</a:t>
                      </a:r>
                      <a:endParaRPr sz="1800" u="none" cap="none" strike="noStrike">
                        <a:latin typeface="Calibri"/>
                        <a:ea typeface="Calibri"/>
                        <a:cs typeface="Calibri"/>
                        <a:sym typeface="Calibri"/>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69750">
                <a:tc>
                  <a:txBody>
                    <a:bodyPr/>
                    <a:lstStyle/>
                    <a:p>
                      <a:pPr indent="-168910" lvl="0" marL="380365" marR="0" rtl="0" algn="l">
                        <a:lnSpc>
                          <a:spcPct val="107000"/>
                        </a:lnSpc>
                        <a:spcBef>
                          <a:spcPts val="0"/>
                        </a:spcBef>
                        <a:spcAft>
                          <a:spcPts val="0"/>
                        </a:spcAft>
                        <a:buNone/>
                      </a:pPr>
                      <a:r>
                        <a:rPr lang="en-US" sz="1200" u="none" cap="none" strike="noStrike">
                          <a:latin typeface="Times New Roman"/>
                          <a:ea typeface="Times New Roman"/>
                          <a:cs typeface="Times New Roman"/>
                          <a:sym typeface="Times New Roman"/>
                        </a:rPr>
                        <a:t> </a:t>
                      </a:r>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tcPr>
                </a:tc>
              </a:tr>
              <a:tr h="282875">
                <a:tc>
                  <a:txBody>
                    <a:bodyPr/>
                    <a:lstStyle/>
                    <a:p>
                      <a:pPr indent="0" lvl="0" marL="168910" marR="0" rtl="0" algn="ctr">
                        <a:lnSpc>
                          <a:spcPct val="107000"/>
                        </a:lnSpc>
                        <a:spcBef>
                          <a:spcPts val="0"/>
                        </a:spcBef>
                        <a:spcAft>
                          <a:spcPts val="0"/>
                        </a:spcAft>
                        <a:buNone/>
                      </a:pPr>
                      <a:r>
                        <a:rPr b="1" lang="en-US" sz="2000" u="none" cap="none" strike="noStrike">
                          <a:latin typeface="Times New Roman"/>
                          <a:ea typeface="Times New Roman"/>
                          <a:cs typeface="Times New Roman"/>
                          <a:sym typeface="Times New Roman"/>
                        </a:rPr>
                        <a:t>Patient Factors</a:t>
                      </a:r>
                      <a:endParaRPr sz="2000" u="none" cap="none" strike="noStrike">
                        <a:latin typeface="Times New Roman"/>
                        <a:ea typeface="Times New Roman"/>
                        <a:cs typeface="Times New Roman"/>
                        <a:sym typeface="Times New Roman"/>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099125">
                <a:tc>
                  <a:txBody>
                    <a:bodyPr/>
                    <a:lstStyle/>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Unstable presentation or shock</a:t>
                      </a:r>
                      <a:endParaRPr sz="18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Patient preferences</a:t>
                      </a:r>
                      <a:endParaRPr sz="18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Inability or unwillingness to adhere to DAPT</a:t>
                      </a:r>
                      <a:endParaRPr sz="18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Patient social support</a:t>
                      </a:r>
                      <a:endParaRPr sz="18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Religious beliefs</a:t>
                      </a:r>
                      <a:endParaRPr sz="1800" u="none" cap="none" strike="noStrike">
                        <a:latin typeface="Calibri"/>
                        <a:ea typeface="Calibri"/>
                        <a:cs typeface="Calibri"/>
                        <a:sym typeface="Calibri"/>
                      </a:endParaRPr>
                    </a:p>
                    <a:p>
                      <a:pPr indent="-342900" lvl="0" marL="342900" marR="0" rtl="0" algn="l">
                        <a:lnSpc>
                          <a:spcPct val="107000"/>
                        </a:lnSpc>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Patient education, knowledge, and understanding</a:t>
                      </a:r>
                      <a:endParaRPr sz="1800" u="none" cap="none" strike="noStrike">
                        <a:latin typeface="Calibri"/>
                        <a:ea typeface="Calibri"/>
                        <a:cs typeface="Calibri"/>
                        <a:sym typeface="Calibri"/>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27" name="Google Shape;427;p57"/>
          <p:cNvSpPr txBox="1"/>
          <p:nvPr/>
        </p:nvSpPr>
        <p:spPr>
          <a:xfrm>
            <a:off x="4038600" y="6220361"/>
            <a:ext cx="7315200" cy="738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chemeClr val="dk1"/>
                </a:solidFill>
                <a:latin typeface="Arial"/>
                <a:ea typeface="Arial"/>
                <a:cs typeface="Arial"/>
                <a:sym typeface="Arial"/>
              </a:rPr>
              <a:t>DAPT indicates dual antiplatelet  therapy; PCI, percutaneous coronary intervention; and SYNTAX, Synergy Between PCI With TAXUS and Cardiac Surgery.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8"/>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33" name="Google Shape;433;p58"/>
          <p:cNvSpPr txBox="1"/>
          <p:nvPr>
            <p:ph type="ctrTitle"/>
          </p:nvPr>
        </p:nvSpPr>
        <p:spPr>
          <a:xfrm>
            <a:off x="2324100" y="990600"/>
            <a:ext cx="9982200" cy="914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Predicting Patient Risk of Death With CABG </a:t>
            </a:r>
            <a:endParaRPr/>
          </a:p>
        </p:txBody>
      </p:sp>
      <p:graphicFrame>
        <p:nvGraphicFramePr>
          <p:cNvPr id="434" name="Google Shape;434;p58"/>
          <p:cNvGraphicFramePr/>
          <p:nvPr/>
        </p:nvGraphicFramePr>
        <p:xfrm>
          <a:off x="2537619" y="2667000"/>
          <a:ext cx="3000000" cy="3000000"/>
        </p:xfrm>
        <a:graphic>
          <a:graphicData uri="http://schemas.openxmlformats.org/drawingml/2006/table">
            <a:tbl>
              <a:tblPr>
                <a:noFill/>
                <a:tableStyleId>{FAB99CFA-666B-41DC-912A-D035A717E7E8}</a:tableStyleId>
              </a:tblPr>
              <a:tblGrid>
                <a:gridCol w="1056800"/>
                <a:gridCol w="1096925"/>
                <a:gridCol w="7401425"/>
              </a:tblGrid>
              <a:tr h="1573475">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 for Predicting Patient Risk of Death With CABG</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 are summarized in Online Data Supplements 3.</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72182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493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who are being considered for CABG, calculation of the Society of Thoracic Surgeons (STS) risk score is recommended to help stratify patient risk.</a:t>
                      </a:r>
                      <a:endParaRPr b="1"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9"/>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40" name="Google Shape;440;p59"/>
          <p:cNvSpPr txBox="1"/>
          <p:nvPr>
            <p:ph type="ctrTitle"/>
          </p:nvPr>
        </p:nvSpPr>
        <p:spPr>
          <a:xfrm>
            <a:off x="2324100" y="1447800"/>
            <a:ext cx="9982200" cy="914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Table 6. Assessment of Risk Factors Not Quantified in the STS Score</a:t>
            </a:r>
            <a:endParaRPr/>
          </a:p>
        </p:txBody>
      </p:sp>
      <p:graphicFrame>
        <p:nvGraphicFramePr>
          <p:cNvPr id="441" name="Google Shape;441;p59"/>
          <p:cNvGraphicFramePr/>
          <p:nvPr/>
        </p:nvGraphicFramePr>
        <p:xfrm>
          <a:off x="1905000" y="3085692"/>
          <a:ext cx="3000000" cy="3000000"/>
        </p:xfrm>
        <a:graphic>
          <a:graphicData uri="http://schemas.openxmlformats.org/drawingml/2006/table">
            <a:tbl>
              <a:tblPr>
                <a:noFill/>
                <a:tableStyleId>{FAB99CFA-666B-41DC-912A-D035A717E7E8}</a:tableStyleId>
              </a:tblPr>
              <a:tblGrid>
                <a:gridCol w="4267200"/>
                <a:gridCol w="6553200"/>
              </a:tblGrid>
              <a:tr h="559825">
                <a:tc>
                  <a:txBody>
                    <a:bodyPr/>
                    <a:lstStyle/>
                    <a:p>
                      <a:pPr indent="0" lvl="0" marL="0" marR="0" rtl="0" algn="l">
                        <a:lnSpc>
                          <a:spcPct val="200000"/>
                        </a:lnSpc>
                        <a:spcBef>
                          <a:spcPts val="0"/>
                        </a:spcBef>
                        <a:spcAft>
                          <a:spcPts val="0"/>
                        </a:spcAft>
                        <a:buNone/>
                      </a:pPr>
                      <a:r>
                        <a:rPr b="1" lang="en-US" sz="2400" u="none" cap="none" strike="noStrike">
                          <a:latin typeface="Times New Roman"/>
                          <a:ea typeface="Times New Roman"/>
                          <a:cs typeface="Times New Roman"/>
                          <a:sym typeface="Times New Roman"/>
                        </a:rPr>
                        <a:t>Risk Factor</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200000"/>
                        </a:lnSpc>
                        <a:spcBef>
                          <a:spcPts val="0"/>
                        </a:spcBef>
                        <a:spcAft>
                          <a:spcPts val="0"/>
                        </a:spcAft>
                        <a:buNone/>
                      </a:pPr>
                      <a:r>
                        <a:rPr b="1" lang="en-US" sz="2400" u="none" cap="none" strike="noStrike">
                          <a:latin typeface="Times New Roman"/>
                          <a:ea typeface="Times New Roman"/>
                          <a:cs typeface="Times New Roman"/>
                          <a:sym typeface="Times New Roman"/>
                        </a:rPr>
                        <a:t>Assessment Tool</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47300">
                <a:tc>
                  <a:txBody>
                    <a:bodyPr/>
                    <a:lstStyle/>
                    <a:p>
                      <a:pPr indent="0" lvl="0" marL="0" marR="0" rtl="0" algn="l">
                        <a:lnSpc>
                          <a:spcPct val="200000"/>
                        </a:lnSpc>
                        <a:spcBef>
                          <a:spcPts val="0"/>
                        </a:spcBef>
                        <a:spcAft>
                          <a:spcPts val="0"/>
                        </a:spcAft>
                        <a:buNone/>
                      </a:pPr>
                      <a:r>
                        <a:rPr lang="en-US" sz="2400" u="none" cap="none" strike="noStrike">
                          <a:latin typeface="Times New Roman"/>
                          <a:ea typeface="Times New Roman"/>
                          <a:cs typeface="Times New Roman"/>
                          <a:sym typeface="Times New Roman"/>
                        </a:rPr>
                        <a:t>Cirrhosis</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200000"/>
                        </a:lnSpc>
                        <a:spcBef>
                          <a:spcPts val="0"/>
                        </a:spcBef>
                        <a:spcAft>
                          <a:spcPts val="0"/>
                        </a:spcAft>
                        <a:buNone/>
                      </a:pPr>
                      <a:r>
                        <a:rPr lang="en-US" sz="2400" u="none" cap="none" strike="noStrike">
                          <a:latin typeface="Times New Roman"/>
                          <a:ea typeface="Times New Roman"/>
                          <a:cs typeface="Times New Roman"/>
                          <a:sym typeface="Times New Roman"/>
                        </a:rPr>
                        <a:t>Model for End-Stage Liver Disease (MELD) </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59825">
                <a:tc>
                  <a:txBody>
                    <a:bodyPr/>
                    <a:lstStyle/>
                    <a:p>
                      <a:pPr indent="0" lvl="0" marL="0" marR="0" rtl="0" algn="l">
                        <a:lnSpc>
                          <a:spcPct val="200000"/>
                        </a:lnSpc>
                        <a:spcBef>
                          <a:spcPts val="0"/>
                        </a:spcBef>
                        <a:spcAft>
                          <a:spcPts val="0"/>
                        </a:spcAft>
                        <a:buNone/>
                      </a:pPr>
                      <a:r>
                        <a:rPr lang="en-US" sz="2400" u="none" cap="none" strike="noStrike">
                          <a:latin typeface="Times New Roman"/>
                          <a:ea typeface="Times New Roman"/>
                          <a:cs typeface="Times New Roman"/>
                          <a:sym typeface="Times New Roman"/>
                        </a:rPr>
                        <a:t>Frailty</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200000"/>
                        </a:lnSpc>
                        <a:spcBef>
                          <a:spcPts val="0"/>
                        </a:spcBef>
                        <a:spcAft>
                          <a:spcPts val="0"/>
                        </a:spcAft>
                        <a:buNone/>
                      </a:pPr>
                      <a:r>
                        <a:rPr lang="en-US" sz="2400" u="none" cap="none" strike="noStrike">
                          <a:latin typeface="Times New Roman"/>
                          <a:ea typeface="Times New Roman"/>
                          <a:cs typeface="Times New Roman"/>
                          <a:sym typeface="Times New Roman"/>
                        </a:rPr>
                        <a:t>Gait speed</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02800">
                <a:tc>
                  <a:txBody>
                    <a:bodyPr/>
                    <a:lstStyle/>
                    <a:p>
                      <a:pPr indent="0" lvl="0" marL="0" marR="0" rtl="0" algn="l">
                        <a:lnSpc>
                          <a:spcPct val="200000"/>
                        </a:lnSpc>
                        <a:spcBef>
                          <a:spcPts val="0"/>
                        </a:spcBef>
                        <a:spcAft>
                          <a:spcPts val="0"/>
                        </a:spcAft>
                        <a:buNone/>
                      </a:pPr>
                      <a:r>
                        <a:rPr lang="en-US" sz="2400" u="none" cap="none" strike="noStrike">
                          <a:latin typeface="Times New Roman"/>
                          <a:ea typeface="Times New Roman"/>
                          <a:cs typeface="Times New Roman"/>
                          <a:sym typeface="Times New Roman"/>
                        </a:rPr>
                        <a:t>Malnutrition</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200000"/>
                        </a:lnSpc>
                        <a:spcBef>
                          <a:spcPts val="0"/>
                        </a:spcBef>
                        <a:spcAft>
                          <a:spcPts val="0"/>
                        </a:spcAft>
                        <a:buNone/>
                      </a:pPr>
                      <a:r>
                        <a:rPr lang="en-US" sz="2400" u="none" cap="none" strike="noStrike">
                          <a:latin typeface="Times New Roman"/>
                          <a:ea typeface="Times New Roman"/>
                          <a:cs typeface="Times New Roman"/>
                          <a:sym typeface="Times New Roman"/>
                        </a:rPr>
                        <a:t>Malnutrition Universal Screening Tool (MUST)</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42" name="Google Shape;442;p59"/>
          <p:cNvSpPr txBox="1"/>
          <p:nvPr/>
        </p:nvSpPr>
        <p:spPr>
          <a:xfrm>
            <a:off x="1905000" y="6248400"/>
            <a:ext cx="73152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chemeClr val="dk1"/>
                </a:solidFill>
                <a:latin typeface="Arial"/>
                <a:ea typeface="Arial"/>
                <a:cs typeface="Arial"/>
                <a:sym typeface="Arial"/>
              </a:rPr>
              <a:t>STS indicates Society of Thoracic Surgeons.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3"/>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53" name="Google Shape;253;p33"/>
          <p:cNvSpPr txBox="1"/>
          <p:nvPr>
            <p:ph type="ctrTitle"/>
          </p:nvPr>
        </p:nvSpPr>
        <p:spPr>
          <a:xfrm>
            <a:off x="939039" y="600075"/>
            <a:ext cx="12877800" cy="914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Arial"/>
              <a:buNone/>
            </a:pPr>
            <a:r>
              <a:rPr lang="en-US" sz="4800"/>
              <a:t>2021 Writing Committee Members*</a:t>
            </a:r>
            <a:endParaRPr/>
          </a:p>
        </p:txBody>
      </p:sp>
      <p:sp>
        <p:nvSpPr>
          <p:cNvPr id="254" name="Google Shape;254;p33"/>
          <p:cNvSpPr txBox="1"/>
          <p:nvPr>
            <p:ph idx="2" type="subTitle"/>
          </p:nvPr>
        </p:nvSpPr>
        <p:spPr>
          <a:xfrm>
            <a:off x="2826288" y="1644961"/>
            <a:ext cx="8977800" cy="914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None/>
            </a:pPr>
            <a:r>
              <a:rPr b="1" lang="en-US" sz="2000"/>
              <a:t>Jennifer S. Lawton, MD, FAHA, Chair†</a:t>
            </a:r>
            <a:endParaRPr/>
          </a:p>
          <a:p>
            <a:pPr indent="0" lvl="0" marL="0" rtl="0" algn="ctr">
              <a:lnSpc>
                <a:spcPct val="90000"/>
              </a:lnSpc>
              <a:spcBef>
                <a:spcPts val="1000"/>
              </a:spcBef>
              <a:spcAft>
                <a:spcPts val="0"/>
              </a:spcAft>
              <a:buClr>
                <a:schemeClr val="dk1"/>
              </a:buClr>
              <a:buSzPts val="2000"/>
              <a:buNone/>
            </a:pPr>
            <a:r>
              <a:rPr b="1" lang="en-US" sz="2000"/>
              <a:t>Jacqueline E. Tamis-Holland, MD, FAHA, FACC, FSCAI, Vice Chair‡</a:t>
            </a:r>
            <a:endParaRPr/>
          </a:p>
        </p:txBody>
      </p:sp>
      <p:sp>
        <p:nvSpPr>
          <p:cNvPr id="255" name="Google Shape;255;p33"/>
          <p:cNvSpPr txBox="1"/>
          <p:nvPr/>
        </p:nvSpPr>
        <p:spPr>
          <a:xfrm>
            <a:off x="876299" y="2922245"/>
            <a:ext cx="6553200" cy="4707300"/>
          </a:xfrm>
          <a:prstGeom prst="rect">
            <a:avLst/>
          </a:prstGeom>
          <a:noFill/>
          <a:ln>
            <a:noFill/>
          </a:ln>
        </p:spPr>
        <p:txBody>
          <a:bodyPr anchorCtr="0" anchor="t" bIns="45700" lIns="91425" spcFirstLastPara="1" rIns="91425" wrap="square" tIns="45700">
            <a:noAutofit/>
          </a:bodyPr>
          <a:lstStyle/>
          <a:p>
            <a:pPr indent="-50800" lvl="0" marL="228600" marR="0" rtl="0" algn="l">
              <a:lnSpc>
                <a:spcPct val="90000"/>
              </a:lnSpc>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graphicFrame>
        <p:nvGraphicFramePr>
          <p:cNvPr id="256" name="Google Shape;256;p33"/>
          <p:cNvGraphicFramePr/>
          <p:nvPr/>
        </p:nvGraphicFramePr>
        <p:xfrm>
          <a:off x="1371598" y="2725983"/>
          <a:ext cx="3000000" cy="3000000"/>
        </p:xfrm>
        <a:graphic>
          <a:graphicData uri="http://schemas.openxmlformats.org/drawingml/2006/table">
            <a:tbl>
              <a:tblPr>
                <a:noFill/>
                <a:tableStyleId>{FAB99CFA-666B-41DC-912A-D035A717E7E8}</a:tableStyleId>
              </a:tblPr>
              <a:tblGrid>
                <a:gridCol w="5943600"/>
              </a:tblGrid>
              <a:tr h="255300">
                <a:tc>
                  <a:txBody>
                    <a:bodyPr/>
                    <a:lstStyle/>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Sripal Bangalore, MD, MHA, FACC, FAHA, FSCAI†</a:t>
                      </a:r>
                      <a:endParaRPr sz="1800" u="none" cap="none" strike="noStrike">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55300">
                <a:tc>
                  <a:txBody>
                    <a:bodyPr/>
                    <a:lstStyle/>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Eric R. Bates, MD, FACC, FAHA†</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55300">
                <a:tc>
                  <a:txBody>
                    <a:bodyPr/>
                    <a:lstStyle/>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Theresa M. Beckie, PhD, FAHA†</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55300">
                <a:tc>
                  <a:txBody>
                    <a:bodyPr/>
                    <a:lstStyle/>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James M. Bischoff, MEd†</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55300">
                <a:tc>
                  <a:txBody>
                    <a:bodyPr/>
                    <a:lstStyle/>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John A. Bittl, MD, FACC†</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55300">
                <a:tc>
                  <a:txBody>
                    <a:bodyPr/>
                    <a:lstStyle/>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Mauricio G. Cohen, MD, FACC, FSCAI§</a:t>
                      </a:r>
                      <a:endParaRPr sz="1800" u="none" cap="none" strike="noStrike">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55300">
                <a:tc>
                  <a:txBody>
                    <a:bodyPr/>
                    <a:lstStyle/>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J. Michael DiMaio, MD†</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55300">
                <a:tc>
                  <a:txBody>
                    <a:bodyPr/>
                    <a:lstStyle/>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Creighton W. Don, MD, PhD, FACC¶</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55300">
                <a:tc>
                  <a:txBody>
                    <a:bodyPr/>
                    <a:lstStyle/>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Stephen E. Fremes, MD, FACC#</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55300">
                <a:tc>
                  <a:txBody>
                    <a:bodyPr/>
                    <a:lstStyle/>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Mario F. Gaudino, MD, PhD, MSCE, FACC, FAHA†</a:t>
                      </a:r>
                      <a:endParaRPr sz="1800" u="none" cap="none" strike="noStrike">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29075">
                <a:tc>
                  <a:txBody>
                    <a:bodyPr/>
                    <a:lstStyle/>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Zachary D. Goldberger, MD, FACC, FAHA‡</a:t>
                      </a:r>
                      <a:endParaRPr/>
                    </a:p>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Michael C. Grant, MD, MSE†</a:t>
                      </a:r>
                      <a:endParaRPr sz="1800" u="none" cap="none" strike="noStrike">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257" name="Google Shape;257;p33"/>
          <p:cNvGraphicFramePr/>
          <p:nvPr/>
        </p:nvGraphicFramePr>
        <p:xfrm>
          <a:off x="7754074" y="2725988"/>
          <a:ext cx="3000000" cy="3000000"/>
        </p:xfrm>
        <a:graphic>
          <a:graphicData uri="http://schemas.openxmlformats.org/drawingml/2006/table">
            <a:tbl>
              <a:tblPr>
                <a:noFill/>
                <a:tableStyleId>{FAB99CFA-666B-41DC-912A-D035A717E7E8}</a:tableStyleId>
              </a:tblPr>
              <a:tblGrid>
                <a:gridCol w="5943600"/>
              </a:tblGrid>
              <a:tr h="301750">
                <a:tc>
                  <a:txBody>
                    <a:bodyPr/>
                    <a:lstStyle/>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Jang B. Jaswal, MS†</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1750">
                <a:tc>
                  <a:txBody>
                    <a:bodyPr/>
                    <a:lstStyle/>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Paul A. Kurlansky, MD, FACC†</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1750">
                <a:tc>
                  <a:txBody>
                    <a:bodyPr/>
                    <a:lstStyle/>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Roxana Mehran, MD, FACC†</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1750">
                <a:tc>
                  <a:txBody>
                    <a:bodyPr/>
                    <a:lstStyle/>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Thomas S. Metkus, Jr., MD, FACC†</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1750">
                <a:tc>
                  <a:txBody>
                    <a:bodyPr/>
                    <a:lstStyle/>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Lorraine C. Nnacheta, DrPH, MPH†</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1750">
                <a:tc>
                  <a:txBody>
                    <a:bodyPr/>
                    <a:lstStyle/>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Sunil V. Rao, MD, FACC†</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1750">
                <a:tc>
                  <a:txBody>
                    <a:bodyPr/>
                    <a:lstStyle/>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Joseph F. Sabik, MD, FACC||</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1750">
                <a:tc>
                  <a:txBody>
                    <a:bodyPr/>
                    <a:lstStyle/>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Frank W. Sellke, MD, FACC, FAHA†</a:t>
                      </a:r>
                      <a:endParaRPr sz="1800" u="none" cap="none" strike="noStrike">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1750">
                <a:tc>
                  <a:txBody>
                    <a:bodyPr/>
                    <a:lstStyle/>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Garima Sharma, MD, FACC†</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1750">
                <a:tc>
                  <a:txBody>
                    <a:bodyPr/>
                    <a:lstStyle/>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Celina M. Yong, MD, MBA, MSc, FSCAI, FACC, FAHA†</a:t>
                      </a:r>
                      <a:endParaRPr sz="1800" u="none" cap="none" strike="noStrike">
                        <a:latin typeface="Arial"/>
                        <a:ea typeface="Arial"/>
                        <a:cs typeface="Arial"/>
                        <a:sym typeface="Arial"/>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01750">
                <a:tc>
                  <a:txBody>
                    <a:bodyPr/>
                    <a:lstStyle/>
                    <a:p>
                      <a:pPr indent="0" lvl="0" marL="0" marR="0" rtl="0" algn="l">
                        <a:lnSpc>
                          <a:spcPct val="107000"/>
                        </a:lnSpc>
                        <a:spcBef>
                          <a:spcPts val="0"/>
                        </a:spcBef>
                        <a:spcAft>
                          <a:spcPts val="0"/>
                        </a:spcAft>
                        <a:buNone/>
                      </a:pPr>
                      <a:r>
                        <a:rPr lang="en-US" sz="1800" u="none" cap="none" strike="noStrike">
                          <a:latin typeface="Arial"/>
                          <a:ea typeface="Arial"/>
                          <a:cs typeface="Arial"/>
                          <a:sym typeface="Arial"/>
                        </a:rPr>
                        <a:t>Brittany A. Zwischenberger, MD†</a:t>
                      </a:r>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58" name="Google Shape;258;p33"/>
          <p:cNvSpPr txBox="1"/>
          <p:nvPr/>
        </p:nvSpPr>
        <p:spPr>
          <a:xfrm>
            <a:off x="909856" y="6408913"/>
            <a:ext cx="137205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*Writing committee members are required to recuse themselves from voting on sections to which their specific relationships with industry may apply; see Appendix 1 for detailed information. †ACC/AHA Representative. ‡ACC/AHA Joint Committee on Clinical Practice Guidelines Liaison. § ACC/AHA Task Force on Data Standards Representative. ¶SCAI Representative. #AATS Representative. ||STS representative. **Former Joint Committee member; current member during the writing effort.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60"/>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48" name="Google Shape;448;p60"/>
          <p:cNvSpPr txBox="1"/>
          <p:nvPr/>
        </p:nvSpPr>
        <p:spPr>
          <a:xfrm>
            <a:off x="2129631" y="3283803"/>
            <a:ext cx="103710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Arial"/>
                <a:ea typeface="Arial"/>
                <a:cs typeface="Arial"/>
                <a:sym typeface="Arial"/>
              </a:rPr>
              <a:t>Defining Lesion Severity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1"/>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54" name="Google Shape;454;p61"/>
          <p:cNvSpPr txBox="1"/>
          <p:nvPr>
            <p:ph type="ctrTitle"/>
          </p:nvPr>
        </p:nvSpPr>
        <p:spPr>
          <a:xfrm>
            <a:off x="1219200" y="1143000"/>
            <a:ext cx="12192000" cy="1676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Defining Coronary Artery Lesion Complexity: Calculation of the SYNTAX (Synergy Between PCI With TAXUS and Cardiac Surgery) Score</a:t>
            </a:r>
            <a:endParaRPr/>
          </a:p>
        </p:txBody>
      </p:sp>
      <p:graphicFrame>
        <p:nvGraphicFramePr>
          <p:cNvPr id="455" name="Google Shape;455;p61"/>
          <p:cNvGraphicFramePr/>
          <p:nvPr/>
        </p:nvGraphicFramePr>
        <p:xfrm>
          <a:off x="2446337" y="3186376"/>
          <a:ext cx="3000000" cy="3000000"/>
        </p:xfrm>
        <a:graphic>
          <a:graphicData uri="http://schemas.openxmlformats.org/drawingml/2006/table">
            <a:tbl>
              <a:tblPr>
                <a:noFill/>
                <a:tableStyleId>{FAB99CFA-666B-41DC-912A-D035A717E7E8}</a:tableStyleId>
              </a:tblPr>
              <a:tblGrid>
                <a:gridCol w="960150"/>
                <a:gridCol w="971825"/>
                <a:gridCol w="7805750"/>
              </a:tblGrid>
              <a:tr h="1174950">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 for Defining Coronary Artery Lesion Complexity: Calculation of the SYNTAX Score</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 are summarized in Online Data Supplement 4.</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53905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1085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2b</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9B1C"/>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chemeClr val="dk1"/>
                        </a:buClr>
                        <a:buSzPts val="1800"/>
                        <a:buFont typeface="Calibri"/>
                        <a:buAutoNum type="arabicPeriod"/>
                      </a:pPr>
                      <a:r>
                        <a:rPr b="1" lang="en-US" sz="1800" u="none" cap="none" strike="noStrike">
                          <a:latin typeface="Times New Roman"/>
                          <a:ea typeface="Times New Roman"/>
                          <a:cs typeface="Times New Roman"/>
                          <a:sym typeface="Times New Roman"/>
                        </a:rPr>
                        <a:t>In patients with multivessel CAD, an assessment of CAD complexity, such as the SYNTAX score, may be useful to guide revascularization.</a:t>
                      </a:r>
                      <a:r>
                        <a:rPr b="1" lang="en-US" sz="1800" u="none" cap="none" strike="noStrike">
                          <a:latin typeface="Calibri"/>
                          <a:ea typeface="Calibri"/>
                          <a:cs typeface="Calibri"/>
                          <a:sym typeface="Calibri"/>
                        </a:rPr>
                        <a:t>   </a:t>
                      </a:r>
                      <a:endParaRPr sz="1800" u="none" cap="none" strike="noStrike">
                        <a:latin typeface="Calibri"/>
                        <a:ea typeface="Calibri"/>
                        <a:cs typeface="Calibri"/>
                        <a:sym typeface="Calibri"/>
                      </a:endParaRPr>
                    </a:p>
                    <a:p>
                      <a:pPr indent="-228600" lvl="0" marL="685800" marR="0" rtl="0" algn="l">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62"/>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61" name="Google Shape;461;p62"/>
          <p:cNvSpPr txBox="1"/>
          <p:nvPr>
            <p:ph type="ctrTitle"/>
          </p:nvPr>
        </p:nvSpPr>
        <p:spPr>
          <a:xfrm>
            <a:off x="2324100" y="1143000"/>
            <a:ext cx="9982200" cy="914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Table 7. Angiographic Features Contributing to Increasing Complexity of CAD</a:t>
            </a:r>
            <a:endParaRPr/>
          </a:p>
        </p:txBody>
      </p:sp>
      <p:graphicFrame>
        <p:nvGraphicFramePr>
          <p:cNvPr id="462" name="Google Shape;462;p62"/>
          <p:cNvGraphicFramePr/>
          <p:nvPr/>
        </p:nvGraphicFramePr>
        <p:xfrm>
          <a:off x="4720431" y="2286000"/>
          <a:ext cx="3000000" cy="3000000"/>
        </p:xfrm>
        <a:graphic>
          <a:graphicData uri="http://schemas.openxmlformats.org/drawingml/2006/table">
            <a:tbl>
              <a:tblPr>
                <a:noFill/>
                <a:tableStyleId>{FAB99CFA-666B-41DC-912A-D035A717E7E8}</a:tableStyleId>
              </a:tblPr>
              <a:tblGrid>
                <a:gridCol w="5189550"/>
              </a:tblGrid>
              <a:tr h="464050">
                <a:tc>
                  <a:txBody>
                    <a:bodyPr/>
                    <a:lstStyle/>
                    <a:p>
                      <a:pPr indent="0" lvl="0" marL="0" marR="0" rtl="0" algn="l">
                        <a:spcBef>
                          <a:spcPts val="0"/>
                        </a:spcBef>
                        <a:spcAft>
                          <a:spcPts val="0"/>
                        </a:spcAft>
                        <a:buNone/>
                      </a:pPr>
                      <a:r>
                        <a:rPr lang="en-US" sz="1200" u="none" cap="none" strike="noStrike">
                          <a:latin typeface="Times New Roman"/>
                          <a:ea typeface="Times New Roman"/>
                          <a:cs typeface="Times New Roman"/>
                          <a:sym typeface="Times New Roman"/>
                        </a:rPr>
                        <a:t>Multivessel disease</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64050">
                <a:tc>
                  <a:txBody>
                    <a:bodyPr/>
                    <a:lstStyle/>
                    <a:p>
                      <a:pPr indent="0" lvl="0" marL="0" marR="0" rtl="0" algn="l">
                        <a:spcBef>
                          <a:spcPts val="0"/>
                        </a:spcBef>
                        <a:spcAft>
                          <a:spcPts val="0"/>
                        </a:spcAft>
                        <a:buNone/>
                      </a:pPr>
                      <a:r>
                        <a:rPr lang="en-US" sz="1200" u="none" cap="none" strike="noStrike">
                          <a:latin typeface="Times New Roman"/>
                          <a:ea typeface="Times New Roman"/>
                          <a:cs typeface="Times New Roman"/>
                          <a:sym typeface="Times New Roman"/>
                        </a:rPr>
                        <a:t>Left main or proximal LAD artery lesion</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64050">
                <a:tc>
                  <a:txBody>
                    <a:bodyPr/>
                    <a:lstStyle/>
                    <a:p>
                      <a:pPr indent="0" lvl="0" marL="0" marR="0" rtl="0" algn="l">
                        <a:spcBef>
                          <a:spcPts val="0"/>
                        </a:spcBef>
                        <a:spcAft>
                          <a:spcPts val="0"/>
                        </a:spcAft>
                        <a:buNone/>
                      </a:pPr>
                      <a:r>
                        <a:rPr lang="en-US" sz="1200" u="none" cap="none" strike="noStrike">
                          <a:latin typeface="Times New Roman"/>
                          <a:ea typeface="Times New Roman"/>
                          <a:cs typeface="Times New Roman"/>
                          <a:sym typeface="Times New Roman"/>
                        </a:rPr>
                        <a:t>Chronic total occlusion </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64050">
                <a:tc>
                  <a:txBody>
                    <a:bodyPr/>
                    <a:lstStyle/>
                    <a:p>
                      <a:pPr indent="0" lvl="0" marL="0" marR="0" rtl="0" algn="l">
                        <a:spcBef>
                          <a:spcPts val="0"/>
                        </a:spcBef>
                        <a:spcAft>
                          <a:spcPts val="0"/>
                        </a:spcAft>
                        <a:buNone/>
                      </a:pPr>
                      <a:r>
                        <a:rPr lang="en-US" sz="1200" u="none" cap="none" strike="noStrike">
                          <a:latin typeface="Times New Roman"/>
                          <a:ea typeface="Times New Roman"/>
                          <a:cs typeface="Times New Roman"/>
                          <a:sym typeface="Times New Roman"/>
                        </a:rPr>
                        <a:t>Trifurcation lesion</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64050">
                <a:tc>
                  <a:txBody>
                    <a:bodyPr/>
                    <a:lstStyle/>
                    <a:p>
                      <a:pPr indent="0" lvl="0" marL="0" marR="0" rtl="0" algn="l">
                        <a:spcBef>
                          <a:spcPts val="0"/>
                        </a:spcBef>
                        <a:spcAft>
                          <a:spcPts val="0"/>
                        </a:spcAft>
                        <a:buNone/>
                      </a:pPr>
                      <a:r>
                        <a:rPr lang="en-US" sz="1200" u="none" cap="none" strike="noStrike">
                          <a:latin typeface="Times New Roman"/>
                          <a:ea typeface="Times New Roman"/>
                          <a:cs typeface="Times New Roman"/>
                          <a:sym typeface="Times New Roman"/>
                        </a:rPr>
                        <a:t>Complex bifurcation lesion </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64050">
                <a:tc>
                  <a:txBody>
                    <a:bodyPr/>
                    <a:lstStyle/>
                    <a:p>
                      <a:pPr indent="0" lvl="0" marL="0" marR="0" rtl="0" algn="l">
                        <a:spcBef>
                          <a:spcPts val="0"/>
                        </a:spcBef>
                        <a:spcAft>
                          <a:spcPts val="0"/>
                        </a:spcAft>
                        <a:buNone/>
                      </a:pPr>
                      <a:r>
                        <a:rPr lang="en-US" sz="1200" u="none" cap="none" strike="noStrike">
                          <a:latin typeface="Times New Roman"/>
                          <a:ea typeface="Times New Roman"/>
                          <a:cs typeface="Times New Roman"/>
                          <a:sym typeface="Times New Roman"/>
                        </a:rPr>
                        <a:t>Heavy calcification </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64050">
                <a:tc>
                  <a:txBody>
                    <a:bodyPr/>
                    <a:lstStyle/>
                    <a:p>
                      <a:pPr indent="0" lvl="0" marL="0" marR="0" rtl="0" algn="l">
                        <a:spcBef>
                          <a:spcPts val="0"/>
                        </a:spcBef>
                        <a:spcAft>
                          <a:spcPts val="0"/>
                        </a:spcAft>
                        <a:buNone/>
                      </a:pPr>
                      <a:r>
                        <a:rPr lang="en-US" sz="1200" u="none" cap="none" strike="noStrike">
                          <a:latin typeface="Times New Roman"/>
                          <a:ea typeface="Times New Roman"/>
                          <a:cs typeface="Times New Roman"/>
                          <a:sym typeface="Times New Roman"/>
                        </a:rPr>
                        <a:t>Severe tortuosity </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64050">
                <a:tc>
                  <a:txBody>
                    <a:bodyPr/>
                    <a:lstStyle/>
                    <a:p>
                      <a:pPr indent="0" lvl="0" marL="0" marR="0" rtl="0" algn="l">
                        <a:spcBef>
                          <a:spcPts val="0"/>
                        </a:spcBef>
                        <a:spcAft>
                          <a:spcPts val="0"/>
                        </a:spcAft>
                        <a:buNone/>
                      </a:pPr>
                      <a:r>
                        <a:rPr lang="en-US" sz="1200" u="none" cap="none" strike="noStrike">
                          <a:latin typeface="Times New Roman"/>
                          <a:ea typeface="Times New Roman"/>
                          <a:cs typeface="Times New Roman"/>
                          <a:sym typeface="Times New Roman"/>
                        </a:rPr>
                        <a:t>Aorto-ostial stenosis</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64050">
                <a:tc>
                  <a:txBody>
                    <a:bodyPr/>
                    <a:lstStyle/>
                    <a:p>
                      <a:pPr indent="0" lvl="0" marL="0" marR="0" rtl="0" algn="l">
                        <a:spcBef>
                          <a:spcPts val="0"/>
                        </a:spcBef>
                        <a:spcAft>
                          <a:spcPts val="0"/>
                        </a:spcAft>
                        <a:buNone/>
                      </a:pPr>
                      <a:r>
                        <a:rPr lang="en-US" sz="1200" u="none" cap="none" strike="noStrike">
                          <a:latin typeface="Times New Roman"/>
                          <a:ea typeface="Times New Roman"/>
                          <a:cs typeface="Times New Roman"/>
                          <a:sym typeface="Times New Roman"/>
                        </a:rPr>
                        <a:t>Diffusely diseased and narrowed segments distal to the lesion</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64050">
                <a:tc>
                  <a:txBody>
                    <a:bodyPr/>
                    <a:lstStyle/>
                    <a:p>
                      <a:pPr indent="0" lvl="0" marL="0" marR="0" rtl="0" algn="l">
                        <a:spcBef>
                          <a:spcPts val="0"/>
                        </a:spcBef>
                        <a:spcAft>
                          <a:spcPts val="0"/>
                        </a:spcAft>
                        <a:buNone/>
                      </a:pPr>
                      <a:r>
                        <a:rPr lang="en-US" sz="1200" u="none" cap="none" strike="noStrike">
                          <a:latin typeface="Times New Roman"/>
                          <a:ea typeface="Times New Roman"/>
                          <a:cs typeface="Times New Roman"/>
                          <a:sym typeface="Times New Roman"/>
                        </a:rPr>
                        <a:t>Thrombotic lesion</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64050">
                <a:tc>
                  <a:txBody>
                    <a:bodyPr/>
                    <a:lstStyle/>
                    <a:p>
                      <a:pPr indent="0" lvl="0" marL="0" marR="0" rtl="0" algn="l">
                        <a:spcBef>
                          <a:spcPts val="0"/>
                        </a:spcBef>
                        <a:spcAft>
                          <a:spcPts val="0"/>
                        </a:spcAft>
                        <a:buNone/>
                      </a:pPr>
                      <a:r>
                        <a:rPr lang="en-US" sz="1200" u="none" cap="none" strike="noStrike">
                          <a:latin typeface="Times New Roman"/>
                          <a:ea typeface="Times New Roman"/>
                          <a:cs typeface="Times New Roman"/>
                          <a:sym typeface="Times New Roman"/>
                        </a:rPr>
                        <a:t>Lesion length &gt;20 mm</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63" name="Google Shape;463;p62"/>
          <p:cNvSpPr txBox="1"/>
          <p:nvPr/>
        </p:nvSpPr>
        <p:spPr>
          <a:xfrm>
            <a:off x="10058400" y="6867385"/>
            <a:ext cx="33126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chemeClr val="dk1"/>
                </a:solidFill>
                <a:latin typeface="Arial"/>
                <a:ea typeface="Arial"/>
                <a:cs typeface="Arial"/>
                <a:sym typeface="Arial"/>
              </a:rPr>
              <a:t>CAD indicates coronary artery disease; and LAD, left anterior descending.</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3"/>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69" name="Google Shape;469;p63"/>
          <p:cNvSpPr txBox="1"/>
          <p:nvPr>
            <p:ph type="ctrTitle"/>
          </p:nvPr>
        </p:nvSpPr>
        <p:spPr>
          <a:xfrm>
            <a:off x="2743200" y="1143000"/>
            <a:ext cx="9144000"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Use of Coronary Physiology to Guide Revascularization With PCI</a:t>
            </a:r>
            <a:endParaRPr/>
          </a:p>
        </p:txBody>
      </p:sp>
      <p:graphicFrame>
        <p:nvGraphicFramePr>
          <p:cNvPr id="470" name="Google Shape;470;p63"/>
          <p:cNvGraphicFramePr/>
          <p:nvPr/>
        </p:nvGraphicFramePr>
        <p:xfrm>
          <a:off x="2019300" y="2362200"/>
          <a:ext cx="3000000" cy="3000000"/>
        </p:xfrm>
        <a:graphic>
          <a:graphicData uri="http://schemas.openxmlformats.org/drawingml/2006/table">
            <a:tbl>
              <a:tblPr>
                <a:noFill/>
                <a:tableStyleId>{FAB99CFA-666B-41DC-912A-D035A717E7E8}</a:tableStyleId>
              </a:tblPr>
              <a:tblGrid>
                <a:gridCol w="1107900"/>
                <a:gridCol w="1027400"/>
                <a:gridCol w="8456500"/>
              </a:tblGrid>
              <a:tr h="1041125">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the Use of Coronary Physiology to Guide Revascularization With PCI</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5.</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47765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0462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E8AB7"/>
                    </a:solidFill>
                  </a:tcPr>
                </a:tc>
                <a:tc>
                  <a:txBody>
                    <a:bodyPr/>
                    <a:lstStyle/>
                    <a:p>
                      <a:pPr indent="-342900" lvl="0" marL="342900" marR="0" rtl="0" algn="l">
                        <a:lnSpc>
                          <a:spcPct val="200000"/>
                        </a:lnSpc>
                        <a:spcBef>
                          <a:spcPts val="0"/>
                        </a:spcBef>
                        <a:spcAft>
                          <a:spcPts val="0"/>
                        </a:spcAft>
                        <a:buClr>
                          <a:schemeClr val="dk1"/>
                        </a:buClr>
                        <a:buSzPts val="1800"/>
                        <a:buFont typeface="Calibri"/>
                        <a:buAutoNum type="arabicPeriod"/>
                      </a:pPr>
                      <a:r>
                        <a:rPr b="1" lang="en-US" sz="1800" u="none" cap="none" strike="noStrike">
                          <a:latin typeface="Times New Roman"/>
                          <a:ea typeface="Times New Roman"/>
                          <a:cs typeface="Times New Roman"/>
                          <a:sym typeface="Times New Roman"/>
                        </a:rPr>
                        <a:t>In patients with angina or an anginal equivalent</a:t>
                      </a:r>
                      <a:r>
                        <a:rPr lang="en-US" sz="1800" u="none" cap="none" strike="noStrike">
                          <a:latin typeface="Times New Roman"/>
                          <a:ea typeface="Times New Roman"/>
                          <a:cs typeface="Times New Roman"/>
                          <a:sym typeface="Times New Roman"/>
                        </a:rPr>
                        <a:t>, </a:t>
                      </a:r>
                      <a:r>
                        <a:rPr b="1" lang="en-US" sz="1800" u="none" cap="none" strike="noStrike">
                          <a:latin typeface="Times New Roman"/>
                          <a:ea typeface="Times New Roman"/>
                          <a:cs typeface="Times New Roman"/>
                          <a:sym typeface="Times New Roman"/>
                        </a:rPr>
                        <a:t>undocumented ischemia, and angiographically intermediate stenoses, the use of fractional flow reserve (FFR) or instantaneous wave-free ratio (iFR) is recommended to guide the decision to proceed with PCI.</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5248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3: No  benefit</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7321"/>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chemeClr val="dk1"/>
                        </a:buClr>
                        <a:buSzPts val="1800"/>
                        <a:buFont typeface="Calibri"/>
                        <a:buAutoNum type="arabicPeriod" startAt="2"/>
                      </a:pPr>
                      <a:r>
                        <a:rPr b="1" lang="en-US" sz="1800" u="none" cap="none" strike="noStrike">
                          <a:latin typeface="Times New Roman"/>
                          <a:ea typeface="Times New Roman"/>
                          <a:cs typeface="Times New Roman"/>
                          <a:sym typeface="Times New Roman"/>
                        </a:rPr>
                        <a:t>In stable patients with angiographically intermediate stenoses and FFR &gt;0.80 or iFR &gt;0.89, PCI should not be performed</a:t>
                      </a:r>
                      <a:r>
                        <a:rPr b="1" i="1" lang="en-US" sz="1800" u="none" cap="none" strike="noStrike">
                          <a:latin typeface="Times New Roman"/>
                          <a:ea typeface="Times New Roman"/>
                          <a:cs typeface="Times New Roman"/>
                          <a:sym typeface="Times New Roman"/>
                        </a:rPr>
                        <a:t>.</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64"/>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76" name="Google Shape;476;p64"/>
          <p:cNvSpPr txBox="1"/>
          <p:nvPr>
            <p:ph type="ctrTitle"/>
          </p:nvPr>
        </p:nvSpPr>
        <p:spPr>
          <a:xfrm>
            <a:off x="2743200" y="1371601"/>
            <a:ext cx="9144000"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Intravascular Ultrasound to Assess Lesion Severity</a:t>
            </a:r>
            <a:endParaRPr/>
          </a:p>
        </p:txBody>
      </p:sp>
      <p:graphicFrame>
        <p:nvGraphicFramePr>
          <p:cNvPr id="477" name="Google Shape;477;p64"/>
          <p:cNvGraphicFramePr/>
          <p:nvPr/>
        </p:nvGraphicFramePr>
        <p:xfrm>
          <a:off x="2484438" y="3148646"/>
          <a:ext cx="3000000" cy="3000000"/>
        </p:xfrm>
        <a:graphic>
          <a:graphicData uri="http://schemas.openxmlformats.org/drawingml/2006/table">
            <a:tbl>
              <a:tblPr>
                <a:noFill/>
                <a:tableStyleId>{FAB99CFA-666B-41DC-912A-D035A717E7E8}</a:tableStyleId>
              </a:tblPr>
              <a:tblGrid>
                <a:gridCol w="894650"/>
                <a:gridCol w="842475"/>
                <a:gridCol w="7924375"/>
              </a:tblGrid>
              <a:tr h="1132425">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 for Intravascular Ultrasound to Assess Lesion Severity </a:t>
                      </a:r>
                      <a:endParaRPr sz="1800" u="none" cap="none" strike="noStrike">
                        <a:latin typeface="Times New Roman"/>
                        <a:ea typeface="Times New Roman"/>
                        <a:cs typeface="Times New Roman"/>
                        <a:sym typeface="Times New Roman"/>
                      </a:endParaRPr>
                    </a:p>
                    <a:p>
                      <a:pPr indent="0" lvl="0" marL="0" marR="0" rtl="0" algn="ctr">
                        <a:lnSpc>
                          <a:spcPct val="107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 are summarized in Online Data Supplement 6.</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64040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0312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chemeClr val="dk1"/>
                        </a:buClr>
                        <a:buSzPts val="1800"/>
                        <a:buFont typeface="Calibri"/>
                        <a:buAutoNum type="arabicPeriod"/>
                      </a:pPr>
                      <a:r>
                        <a:rPr b="1" lang="en-US" sz="1800" u="none" cap="none" strike="noStrike">
                          <a:latin typeface="Times New Roman"/>
                          <a:ea typeface="Times New Roman"/>
                          <a:cs typeface="Times New Roman"/>
                          <a:sym typeface="Times New Roman"/>
                        </a:rPr>
                        <a:t>In patients with intermediate stenosis of the left main artery, intravascular ultrasound (IVUS) is reasonable to help define lesion severity</a:t>
                      </a:r>
                      <a:r>
                        <a:rPr b="1" lang="en-US" sz="1800" u="none" cap="none" strike="noStrike">
                          <a:solidFill>
                            <a:srgbClr val="000000"/>
                          </a:solidFill>
                          <a:latin typeface="Times New Roman"/>
                          <a:ea typeface="Times New Roman"/>
                          <a:cs typeface="Times New Roman"/>
                          <a:sym typeface="Times New Roman"/>
                        </a:rPr>
                        <a:t>.</a:t>
                      </a:r>
                      <a:endParaRPr sz="18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65"/>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83" name="Google Shape;483;p65"/>
          <p:cNvSpPr txBox="1"/>
          <p:nvPr/>
        </p:nvSpPr>
        <p:spPr>
          <a:xfrm>
            <a:off x="2129631" y="3283803"/>
            <a:ext cx="103710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Arial"/>
                <a:ea typeface="Arial"/>
                <a:cs typeface="Arial"/>
                <a:sym typeface="Arial"/>
              </a:rPr>
              <a:t>Revascularization in STEMI</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66"/>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89" name="Google Shape;489;p66"/>
          <p:cNvSpPr txBox="1"/>
          <p:nvPr>
            <p:ph type="ctrTitle"/>
          </p:nvPr>
        </p:nvSpPr>
        <p:spPr>
          <a:xfrm>
            <a:off x="2743200" y="1143000"/>
            <a:ext cx="9144000"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Revascularization of the Infarct Artery in Patients With STEMI</a:t>
            </a:r>
            <a:endParaRPr/>
          </a:p>
        </p:txBody>
      </p:sp>
      <p:graphicFrame>
        <p:nvGraphicFramePr>
          <p:cNvPr id="490" name="Google Shape;490;p66"/>
          <p:cNvGraphicFramePr/>
          <p:nvPr/>
        </p:nvGraphicFramePr>
        <p:xfrm>
          <a:off x="2293937" y="2618908"/>
          <a:ext cx="3000000" cy="3000000"/>
        </p:xfrm>
        <a:graphic>
          <a:graphicData uri="http://schemas.openxmlformats.org/drawingml/2006/table">
            <a:tbl>
              <a:tblPr>
                <a:noFill/>
                <a:tableStyleId>{FAB99CFA-666B-41DC-912A-D035A717E7E8}</a:tableStyleId>
              </a:tblPr>
              <a:tblGrid>
                <a:gridCol w="1040700"/>
                <a:gridCol w="1087625"/>
                <a:gridCol w="8074550"/>
              </a:tblGrid>
              <a:tr h="1174075">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Revascularization of the Infarct Artery</a:t>
                      </a:r>
                      <a:r>
                        <a:rPr lang="en-US" sz="1800" u="none" cap="none" strike="noStrike">
                          <a:latin typeface="Times New Roman"/>
                          <a:ea typeface="Times New Roman"/>
                          <a:cs typeface="Times New Roman"/>
                          <a:sym typeface="Times New Roman"/>
                        </a:rPr>
                        <a:t> </a:t>
                      </a:r>
                      <a:r>
                        <a:rPr b="1" lang="en-US" sz="1800" u="none" cap="none" strike="noStrike">
                          <a:latin typeface="Times New Roman"/>
                          <a:ea typeface="Times New Roman"/>
                          <a:cs typeface="Times New Roman"/>
                          <a:sym typeface="Times New Roman"/>
                        </a:rPr>
                        <a:t>in Patients with STEMI</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7.</a:t>
                      </a:r>
                      <a:endParaRPr sz="1800" u="none" cap="none" strike="noStrike">
                        <a:latin typeface="Times New Roman"/>
                        <a:ea typeface="Times New Roman"/>
                        <a:cs typeface="Times New Roman"/>
                        <a:sym typeface="Times New Roman"/>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55037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r>
                        <a:rPr lang="en-US" sz="1800" u="none" cap="none" strike="noStrike">
                          <a:latin typeface="Times New Roman"/>
                          <a:ea typeface="Times New Roman"/>
                          <a:cs typeface="Times New Roman"/>
                          <a:sym typeface="Times New Roman"/>
                        </a:rPr>
                        <a:t> </a:t>
                      </a:r>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r>
                        <a:rPr lang="en-US" sz="1800" u="none" cap="none" strike="noStrike">
                          <a:latin typeface="Times New Roman"/>
                          <a:ea typeface="Times New Roman"/>
                          <a:cs typeface="Times New Roman"/>
                          <a:sym typeface="Times New Roman"/>
                        </a:rPr>
                        <a:t> </a:t>
                      </a:r>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r>
                        <a:rPr lang="en-US" sz="1800" u="none" cap="none" strike="noStrike">
                          <a:latin typeface="Times New Roman"/>
                          <a:ea typeface="Times New Roman"/>
                          <a:cs typeface="Times New Roman"/>
                          <a:sym typeface="Times New Roman"/>
                        </a:rPr>
                        <a:t> </a:t>
                      </a:r>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740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9525" marB="9525"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A</a:t>
                      </a:r>
                      <a:endParaRPr sz="1800" u="none" cap="none" strike="noStrike">
                        <a:latin typeface="Times New Roman"/>
                        <a:ea typeface="Times New Roman"/>
                        <a:cs typeface="Times New Roman"/>
                        <a:sym typeface="Times New Roman"/>
                      </a:endParaRPr>
                    </a:p>
                  </a:txBody>
                  <a:tcPr marT="9525" marB="9525"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E8AB7"/>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with STEMI and ischemic symptoms for &lt;12 hours, PCI should be performed to improve survival.</a:t>
                      </a:r>
                      <a:endParaRPr b="1" sz="1800" u="none" cap="none" strike="noStrike">
                        <a:latin typeface="Times New Roman"/>
                        <a:ea typeface="Times New Roman"/>
                        <a:cs typeface="Times New Roman"/>
                        <a:sym typeface="Times New Roman"/>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977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9525" marB="9525"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9525" marB="9525"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latin typeface="Times New Roman"/>
                          <a:ea typeface="Times New Roman"/>
                          <a:cs typeface="Times New Roman"/>
                          <a:sym typeface="Times New Roman"/>
                        </a:rPr>
                        <a:t>In patients with STEMI and cardiogenic shock or hemodynamic instability, PCI or CABG (when PCI is not feasible) is indicated to improve survival, irrespective of the time delay from MI onset.</a:t>
                      </a:r>
                      <a:endParaRPr b="1" sz="1800" u="none" cap="none" strike="noStrike">
                        <a:latin typeface="Times New Roman"/>
                        <a:ea typeface="Times New Roman"/>
                        <a:cs typeface="Times New Roman"/>
                        <a:sym typeface="Times New Roman"/>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67"/>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496" name="Google Shape;496;p67"/>
          <p:cNvSpPr txBox="1"/>
          <p:nvPr>
            <p:ph type="ctrTitle"/>
          </p:nvPr>
        </p:nvSpPr>
        <p:spPr>
          <a:xfrm>
            <a:off x="2743199" y="1066800"/>
            <a:ext cx="9144000"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Revascularization of the Infarct Artery in Patients With STEMI (con’t.)</a:t>
            </a:r>
            <a:endParaRPr/>
          </a:p>
        </p:txBody>
      </p:sp>
      <p:graphicFrame>
        <p:nvGraphicFramePr>
          <p:cNvPr id="497" name="Google Shape;497;p67"/>
          <p:cNvGraphicFramePr/>
          <p:nvPr/>
        </p:nvGraphicFramePr>
        <p:xfrm>
          <a:off x="1756568" y="2667000"/>
          <a:ext cx="3000000" cy="3000000"/>
        </p:xfrm>
        <a:graphic>
          <a:graphicData uri="http://schemas.openxmlformats.org/drawingml/2006/table">
            <a:tbl>
              <a:tblPr>
                <a:noFill/>
                <a:tableStyleId>{FAB99CFA-666B-41DC-912A-D035A717E7E8}</a:tableStyleId>
              </a:tblPr>
              <a:tblGrid>
                <a:gridCol w="1133950"/>
                <a:gridCol w="1185100"/>
                <a:gridCol w="8798200"/>
              </a:tblGrid>
              <a:tr h="253527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9525" marB="9525"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9525" marB="9525"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3"/>
                      </a:pPr>
                      <a:r>
                        <a:rPr b="1" lang="en-US" sz="1800" u="none" cap="none" strike="noStrike">
                          <a:solidFill>
                            <a:srgbClr val="000000"/>
                          </a:solidFill>
                          <a:latin typeface="Times New Roman"/>
                          <a:ea typeface="Times New Roman"/>
                          <a:cs typeface="Times New Roman"/>
                          <a:sym typeface="Times New Roman"/>
                        </a:rPr>
                        <a:t>In patients with STEMI who have mechanical complications (e.g., ventricular septal rupture, mitral valve insufficiency because of papillary muscle infarction or rupture, or free wall rupture), CABG is recommended at the time of surgery, with the goal of improving survival.</a:t>
                      </a:r>
                      <a:endParaRPr b="1" sz="1800" u="none" cap="none" strike="noStrike">
                        <a:latin typeface="Times New Roman"/>
                        <a:ea typeface="Times New Roman"/>
                        <a:cs typeface="Times New Roman"/>
                        <a:sym typeface="Times New Roman"/>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5572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9525" marB="9525"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a:t>
                      </a:r>
                      <a:r>
                        <a:rPr b="1" lang="en-US" sz="1800" u="none" cap="none" strike="sngStrike">
                          <a:solidFill>
                            <a:srgbClr val="000000"/>
                          </a:solidFill>
                          <a:latin typeface="Times New Roman"/>
                          <a:ea typeface="Times New Roman"/>
                          <a:cs typeface="Times New Roman"/>
                          <a:sym typeface="Times New Roman"/>
                        </a:rPr>
                        <a:t> </a:t>
                      </a:r>
                      <a:r>
                        <a:rPr b="1" lang="en-US" sz="1800" u="none" cap="none" strike="noStrike">
                          <a:solidFill>
                            <a:srgbClr val="000000"/>
                          </a:solidFill>
                          <a:latin typeface="Times New Roman"/>
                          <a:ea typeface="Times New Roman"/>
                          <a:cs typeface="Times New Roman"/>
                          <a:sym typeface="Times New Roman"/>
                        </a:rPr>
                        <a:t>LD</a:t>
                      </a:r>
                      <a:endParaRPr sz="1800" u="none" cap="none" strike="noStrike">
                        <a:latin typeface="Times New Roman"/>
                        <a:ea typeface="Times New Roman"/>
                        <a:cs typeface="Times New Roman"/>
                        <a:sym typeface="Times New Roman"/>
                      </a:endParaRPr>
                    </a:p>
                  </a:txBody>
                  <a:tcPr marT="9525" marB="9525"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4"/>
                      </a:pPr>
                      <a:r>
                        <a:rPr b="1" lang="en-US" sz="1800" u="none" cap="none" strike="noStrike">
                          <a:solidFill>
                            <a:srgbClr val="000000"/>
                          </a:solidFill>
                          <a:latin typeface="Times New Roman"/>
                          <a:ea typeface="Times New Roman"/>
                          <a:cs typeface="Times New Roman"/>
                          <a:sym typeface="Times New Roman"/>
                        </a:rPr>
                        <a:t>In patients with STEMI and evidence of failed reperfusion after fibrinolytic therapy, rescue PCI of the infarct artery should be performed to improve clinical outcomes.</a:t>
                      </a:r>
                      <a:endParaRPr b="1" sz="1800" u="none" cap="none" strike="noStrike">
                        <a:latin typeface="Times New Roman"/>
                        <a:ea typeface="Times New Roman"/>
                        <a:cs typeface="Times New Roman"/>
                        <a:sym typeface="Times New Roman"/>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68"/>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03" name="Google Shape;503;p68"/>
          <p:cNvSpPr txBox="1"/>
          <p:nvPr>
            <p:ph type="ctrTitle"/>
          </p:nvPr>
        </p:nvSpPr>
        <p:spPr>
          <a:xfrm>
            <a:off x="2743200" y="838200"/>
            <a:ext cx="9144000"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Revascularization of the Infarct Artery in Patients With STEMI (con’t.)</a:t>
            </a:r>
            <a:endParaRPr/>
          </a:p>
        </p:txBody>
      </p:sp>
      <p:graphicFrame>
        <p:nvGraphicFramePr>
          <p:cNvPr id="504" name="Google Shape;504;p68"/>
          <p:cNvGraphicFramePr/>
          <p:nvPr/>
        </p:nvGraphicFramePr>
        <p:xfrm>
          <a:off x="2019300" y="2362200"/>
          <a:ext cx="3000000" cy="3000000"/>
        </p:xfrm>
        <a:graphic>
          <a:graphicData uri="http://schemas.openxmlformats.org/drawingml/2006/table">
            <a:tbl>
              <a:tblPr>
                <a:noFill/>
                <a:tableStyleId>{FAB99CFA-666B-41DC-912A-D035A717E7E8}</a:tableStyleId>
              </a:tblPr>
              <a:tblGrid>
                <a:gridCol w="1080375"/>
                <a:gridCol w="1129075"/>
                <a:gridCol w="8382350"/>
              </a:tblGrid>
              <a:tr h="146750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9525" marB="9525"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9525" marB="9525"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5"/>
                      </a:pPr>
                      <a:r>
                        <a:rPr b="1" lang="en-US" sz="1800" u="none" cap="none" strike="noStrike">
                          <a:solidFill>
                            <a:srgbClr val="000000"/>
                          </a:solidFill>
                          <a:latin typeface="Times New Roman"/>
                          <a:ea typeface="Times New Roman"/>
                          <a:cs typeface="Times New Roman"/>
                          <a:sym typeface="Times New Roman"/>
                        </a:rPr>
                        <a:t>In patients with STEMI who are treated with fibrinolytic therapy, angiography within 3 to 24 hours with the intent to perform PCI is reasonable to improve clinical outcomes.</a:t>
                      </a:r>
                      <a:endParaRPr b="1" sz="1800" u="none" cap="none" strike="noStrike">
                        <a:latin typeface="Times New Roman"/>
                        <a:ea typeface="Times New Roman"/>
                        <a:cs typeface="Times New Roman"/>
                        <a:sym typeface="Times New Roman"/>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041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9525" marB="9525"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9525" marB="9525"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6"/>
                      </a:pPr>
                      <a:r>
                        <a:rPr b="1" lang="en-US" sz="1800" u="none" cap="none" strike="noStrike">
                          <a:solidFill>
                            <a:srgbClr val="000000"/>
                          </a:solidFill>
                          <a:latin typeface="Times New Roman"/>
                          <a:ea typeface="Times New Roman"/>
                          <a:cs typeface="Times New Roman"/>
                          <a:sym typeface="Times New Roman"/>
                        </a:rPr>
                        <a:t>In patients with STEMI who are stable and presenting 12 to 24 hours after symptom onset, PCI is reasonable to improve clinical outcomes.</a:t>
                      </a:r>
                      <a:endParaRPr b="1" sz="1800" u="none" cap="none" strike="noStrike">
                        <a:latin typeface="Times New Roman"/>
                        <a:ea typeface="Times New Roman"/>
                        <a:cs typeface="Times New Roman"/>
                        <a:sym typeface="Times New Roman"/>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969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9525" marB="9525"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9525" marB="9525"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7"/>
                      </a:pPr>
                      <a:r>
                        <a:rPr b="1" lang="en-US" sz="1800" u="none" cap="none" strike="noStrike">
                          <a:solidFill>
                            <a:srgbClr val="000000"/>
                          </a:solidFill>
                          <a:latin typeface="Times New Roman"/>
                          <a:ea typeface="Times New Roman"/>
                          <a:cs typeface="Times New Roman"/>
                          <a:sym typeface="Times New Roman"/>
                        </a:rPr>
                        <a:t>In patients with STEMI in whom PCI is not feasible or successful, with a large area of myocardium at risk, emergency or urgent CABG can be effective as a reperfusion modality to improve clinical outcomes.</a:t>
                      </a:r>
                      <a:endParaRPr b="1" sz="1800" u="none" cap="none" strike="noStrike">
                        <a:latin typeface="Times New Roman"/>
                        <a:ea typeface="Times New Roman"/>
                        <a:cs typeface="Times New Roman"/>
                        <a:sym typeface="Times New Roman"/>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69"/>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aphicFrame>
        <p:nvGraphicFramePr>
          <p:cNvPr id="510" name="Google Shape;510;p69"/>
          <p:cNvGraphicFramePr/>
          <p:nvPr/>
        </p:nvGraphicFramePr>
        <p:xfrm>
          <a:off x="1257300" y="1828800"/>
          <a:ext cx="3000000" cy="3000000"/>
        </p:xfrm>
        <a:graphic>
          <a:graphicData uri="http://schemas.openxmlformats.org/drawingml/2006/table">
            <a:tbl>
              <a:tblPr>
                <a:noFill/>
                <a:tableStyleId>{FAB99CFA-666B-41DC-912A-D035A717E7E8}</a:tableStyleId>
              </a:tblPr>
              <a:tblGrid>
                <a:gridCol w="1235800"/>
                <a:gridCol w="1291550"/>
                <a:gridCol w="9588450"/>
              </a:tblGrid>
              <a:tr h="173380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9525" marB="9525"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C-EO</a:t>
                      </a:r>
                      <a:endParaRPr sz="1800" u="none" cap="none" strike="noStrike">
                        <a:latin typeface="Times New Roman"/>
                        <a:ea typeface="Times New Roman"/>
                        <a:cs typeface="Times New Roman"/>
                        <a:sym typeface="Times New Roman"/>
                      </a:endParaRPr>
                    </a:p>
                  </a:txBody>
                  <a:tcPr marT="9525" marB="9525"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8"/>
                      </a:pPr>
                      <a:r>
                        <a:rPr b="1" lang="en-US" sz="1800" u="none" cap="none" strike="noStrike">
                          <a:solidFill>
                            <a:srgbClr val="000000"/>
                          </a:solidFill>
                          <a:latin typeface="Times New Roman"/>
                          <a:ea typeface="Times New Roman"/>
                          <a:cs typeface="Times New Roman"/>
                          <a:sym typeface="Times New Roman"/>
                        </a:rPr>
                        <a:t>In patients with STEMI complicated by ongoing ischemia, acute severe heart failure, or life-threatening arrhythmia, PCI can be beneficial to improve clinical outcomes, irrespective of time delay from MI onset.</a:t>
                      </a:r>
                      <a:endParaRPr b="1" sz="1800" u="none" cap="none" strike="noStrike">
                        <a:latin typeface="Times New Roman"/>
                        <a:ea typeface="Times New Roman"/>
                        <a:cs typeface="Times New Roman"/>
                        <a:sym typeface="Times New Roman"/>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338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3: No Benefit</a:t>
                      </a:r>
                      <a:endParaRPr sz="1800" u="none" cap="none" strike="noStrike">
                        <a:latin typeface="Times New Roman"/>
                        <a:ea typeface="Times New Roman"/>
                        <a:cs typeface="Times New Roman"/>
                        <a:sym typeface="Times New Roman"/>
                      </a:endParaRPr>
                    </a:p>
                  </a:txBody>
                  <a:tcPr marT="9525" marB="9525"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7321"/>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9525" marB="9525"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9"/>
                      </a:pPr>
                      <a:r>
                        <a:rPr b="1" lang="en-US" sz="1800" u="none" cap="none" strike="noStrike">
                          <a:solidFill>
                            <a:srgbClr val="000000"/>
                          </a:solidFill>
                          <a:latin typeface="Times New Roman"/>
                          <a:ea typeface="Times New Roman"/>
                          <a:cs typeface="Times New Roman"/>
                          <a:sym typeface="Times New Roman"/>
                        </a:rPr>
                        <a:t>In asymptomatic stable patients with STEMI who have a totally occluded infarct artery &gt;24 hours after symptom onset and are without evidence of severe ischemia, PCI should not be performed (25, 26).</a:t>
                      </a:r>
                      <a:endParaRPr b="1" sz="1800" u="none" cap="none" strike="noStrike">
                        <a:latin typeface="Times New Roman"/>
                        <a:ea typeface="Times New Roman"/>
                        <a:cs typeface="Times New Roman"/>
                        <a:sym typeface="Times New Roman"/>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338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3: Harm</a:t>
                      </a:r>
                      <a:endParaRPr sz="1800" u="none" cap="none" strike="noStrike">
                        <a:latin typeface="Times New Roman"/>
                        <a:ea typeface="Times New Roman"/>
                        <a:cs typeface="Times New Roman"/>
                        <a:sym typeface="Times New Roman"/>
                      </a:endParaRPr>
                    </a:p>
                  </a:txBody>
                  <a:tcPr marT="9525" marB="9525"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3824"/>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C-EO</a:t>
                      </a:r>
                      <a:endParaRPr sz="1800" u="none" cap="none" strike="noStrike">
                        <a:latin typeface="Times New Roman"/>
                        <a:ea typeface="Times New Roman"/>
                        <a:cs typeface="Times New Roman"/>
                        <a:sym typeface="Times New Roman"/>
                      </a:endParaRPr>
                    </a:p>
                  </a:txBody>
                  <a:tcPr marT="9525" marB="9525" marR="9525" marL="95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10"/>
                      </a:pPr>
                      <a:r>
                        <a:rPr b="1" lang="en-US" sz="1800" u="none" cap="none" strike="noStrike">
                          <a:solidFill>
                            <a:srgbClr val="000000"/>
                          </a:solidFill>
                          <a:latin typeface="Times New Roman"/>
                          <a:ea typeface="Times New Roman"/>
                          <a:cs typeface="Times New Roman"/>
                          <a:sym typeface="Times New Roman"/>
                        </a:rPr>
                        <a:t>In patients with STEMI, emergency CABG should not be performed after failed primary PCI:</a:t>
                      </a:r>
                      <a:endParaRPr b="1" sz="1800" u="none" cap="none" strike="noStrike">
                        <a:latin typeface="Times New Roman"/>
                        <a:ea typeface="Times New Roman"/>
                        <a:cs typeface="Times New Roman"/>
                        <a:sym typeface="Times New Roman"/>
                      </a:endParaRPr>
                    </a:p>
                    <a:p>
                      <a:pPr indent="-342900" lvl="1" marL="800100" marR="0" rtl="0" algn="l">
                        <a:lnSpc>
                          <a:spcPct val="200000"/>
                        </a:lnSpc>
                        <a:spcBef>
                          <a:spcPts val="0"/>
                        </a:spcBef>
                        <a:spcAft>
                          <a:spcPts val="0"/>
                        </a:spcAft>
                        <a:buClr>
                          <a:srgbClr val="000000"/>
                        </a:buClr>
                        <a:buSzPts val="1800"/>
                        <a:buFont typeface="Noto Sans Symbols"/>
                        <a:buChar char="∙"/>
                      </a:pPr>
                      <a:r>
                        <a:rPr b="1" lang="en-US" sz="1800" u="none" cap="none" strike="noStrike">
                          <a:solidFill>
                            <a:srgbClr val="000000"/>
                          </a:solidFill>
                          <a:latin typeface="Times New Roman"/>
                          <a:ea typeface="Times New Roman"/>
                          <a:cs typeface="Times New Roman"/>
                          <a:sym typeface="Times New Roman"/>
                        </a:rPr>
                        <a:t>In the absence of ischemia or a large area of myocardium at risk, or</a:t>
                      </a:r>
                      <a:endParaRPr b="1" sz="1800" u="none" cap="none" strike="noStrike">
                        <a:latin typeface="Times New Roman"/>
                        <a:ea typeface="Times New Roman"/>
                        <a:cs typeface="Times New Roman"/>
                        <a:sym typeface="Times New Roman"/>
                      </a:endParaRPr>
                    </a:p>
                    <a:p>
                      <a:pPr indent="-342900" lvl="1" marL="800100" marR="0" rtl="0" algn="l">
                        <a:lnSpc>
                          <a:spcPct val="200000"/>
                        </a:lnSpc>
                        <a:spcBef>
                          <a:spcPts val="0"/>
                        </a:spcBef>
                        <a:spcAft>
                          <a:spcPts val="0"/>
                        </a:spcAft>
                        <a:buClr>
                          <a:srgbClr val="000000"/>
                        </a:buClr>
                        <a:buSzPts val="1800"/>
                        <a:buFont typeface="Noto Sans Symbols"/>
                        <a:buChar char="∙"/>
                      </a:pPr>
                      <a:r>
                        <a:rPr b="1" lang="en-US" sz="1800" u="none" cap="none" strike="noStrike">
                          <a:solidFill>
                            <a:srgbClr val="000000"/>
                          </a:solidFill>
                          <a:latin typeface="Times New Roman"/>
                          <a:ea typeface="Times New Roman"/>
                          <a:cs typeface="Times New Roman"/>
                          <a:sym typeface="Times New Roman"/>
                        </a:rPr>
                        <a:t>If surgical revascularization is not feasible because of a no-reflow state or poor distal targets. </a:t>
                      </a:r>
                      <a:endParaRPr b="1" sz="1800" u="none" cap="none" strike="noStrike">
                        <a:latin typeface="Times New Roman"/>
                        <a:ea typeface="Times New Roman"/>
                        <a:cs typeface="Times New Roman"/>
                        <a:sym typeface="Times New Roman"/>
                      </a:endParaRPr>
                    </a:p>
                  </a:txBody>
                  <a:tcPr marT="9525" marB="9525" marR="9525" marL="95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11" name="Google Shape;511;p69"/>
          <p:cNvSpPr txBox="1"/>
          <p:nvPr>
            <p:ph type="ctrTitle"/>
          </p:nvPr>
        </p:nvSpPr>
        <p:spPr>
          <a:xfrm>
            <a:off x="2743200" y="609600"/>
            <a:ext cx="9144000"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Revascularization of the Infarct Artery in Patients With STEMI (con’t.)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4"/>
          <p:cNvSpPr txBox="1"/>
          <p:nvPr>
            <p:ph type="ctrTitle"/>
          </p:nvPr>
        </p:nvSpPr>
        <p:spPr>
          <a:xfrm>
            <a:off x="702860" y="2667001"/>
            <a:ext cx="12877800" cy="914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000"/>
              <a:buFont typeface="Arial"/>
              <a:buNone/>
            </a:pPr>
            <a:r>
              <a:rPr lang="en-US"/>
              <a:t>Top 10 Take-Home Messages</a:t>
            </a:r>
            <a:endParaRPr/>
          </a:p>
        </p:txBody>
      </p:sp>
      <p:sp>
        <p:nvSpPr>
          <p:cNvPr id="264" name="Google Shape;264;p34"/>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8B8A"/>
              </a:buClr>
              <a:buSzPts val="800"/>
              <a:buFont typeface="Arial"/>
              <a:buNone/>
            </a:pPr>
            <a:fld id="{00000000-1234-1234-1234-123412341234}" type="slidenum">
              <a:rPr b="0" i="0" lang="en-US" sz="800" u="none" cap="none" strike="noStrike">
                <a:solidFill>
                  <a:srgbClr val="8A8B8A"/>
                </a:solidFill>
                <a:latin typeface="Arial"/>
                <a:ea typeface="Arial"/>
                <a:cs typeface="Arial"/>
                <a:sym typeface="Arial"/>
              </a:rPr>
              <a:t>‹#›</a:t>
            </a:fld>
            <a:endParaRPr b="0" i="0" sz="800" u="none" cap="none" strike="noStrike">
              <a:solidFill>
                <a:srgbClr val="8A8B8A"/>
              </a:solidFill>
              <a:latin typeface="Arial"/>
              <a:ea typeface="Arial"/>
              <a:cs typeface="Arial"/>
              <a:sym typeface="Arial"/>
            </a:endParaRPr>
          </a:p>
        </p:txBody>
      </p:sp>
      <p:sp>
        <p:nvSpPr>
          <p:cNvPr id="265" name="Google Shape;265;p34"/>
          <p:cNvSpPr txBox="1"/>
          <p:nvPr>
            <p:ph idx="1" type="subTitle"/>
          </p:nvPr>
        </p:nvSpPr>
        <p:spPr>
          <a:xfrm>
            <a:off x="652261" y="4276367"/>
            <a:ext cx="13326000" cy="743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None/>
            </a:pPr>
            <a:r>
              <a:rPr lang="en-US" sz="4000"/>
              <a:t>2021 Guideline for Coronary Artery Revascularization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70"/>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17" name="Google Shape;517;p70"/>
          <p:cNvSpPr txBox="1"/>
          <p:nvPr>
            <p:ph type="ctrTitle"/>
          </p:nvPr>
        </p:nvSpPr>
        <p:spPr>
          <a:xfrm>
            <a:off x="2324100" y="465221"/>
            <a:ext cx="9982200" cy="914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Figure 3. Indications for revascularization in STEMI (patients without fibrinolytics).</a:t>
            </a:r>
            <a:endParaRPr/>
          </a:p>
        </p:txBody>
      </p:sp>
      <p:pic>
        <p:nvPicPr>
          <p:cNvPr id="518" name="Google Shape;518;p70"/>
          <p:cNvPicPr preferRelativeResize="0"/>
          <p:nvPr/>
        </p:nvPicPr>
        <p:blipFill rotWithShape="1">
          <a:blip r:embed="rId3">
            <a:alphaModFix/>
          </a:blip>
          <a:srcRect b="0" l="0" r="0" t="0"/>
          <a:stretch/>
        </p:blipFill>
        <p:spPr>
          <a:xfrm>
            <a:off x="4114800" y="1455821"/>
            <a:ext cx="5859379" cy="5919537"/>
          </a:xfrm>
          <a:prstGeom prst="rect">
            <a:avLst/>
          </a:prstGeom>
          <a:noFill/>
          <a:ln>
            <a:noFill/>
          </a:ln>
        </p:spPr>
      </p:pic>
      <p:sp>
        <p:nvSpPr>
          <p:cNvPr id="519" name="Google Shape;519;p70"/>
          <p:cNvSpPr txBox="1"/>
          <p:nvPr/>
        </p:nvSpPr>
        <p:spPr>
          <a:xfrm>
            <a:off x="533400" y="5493878"/>
            <a:ext cx="27432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CABG indicates coronary artery bypass graft; PCI, percutaneous coronary intervention; and STEMI, ST-segment elevation myocardial infarction.</a:t>
            </a:r>
            <a:endParaRPr/>
          </a:p>
        </p:txBody>
      </p:sp>
      <p:sp>
        <p:nvSpPr>
          <p:cNvPr id="520" name="Google Shape;520;p70"/>
          <p:cNvSpPr txBox="1"/>
          <p:nvPr/>
        </p:nvSpPr>
        <p:spPr>
          <a:xfrm>
            <a:off x="533400" y="4415589"/>
            <a:ext cx="22860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Colors correspond to Table 2.</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71"/>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26" name="Google Shape;526;p71"/>
          <p:cNvSpPr txBox="1"/>
          <p:nvPr>
            <p:ph type="ctrTitle"/>
          </p:nvPr>
        </p:nvSpPr>
        <p:spPr>
          <a:xfrm>
            <a:off x="2743200" y="914400"/>
            <a:ext cx="9144000"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Revascularization of the Non-Infarct Artery in Patients With STEMI</a:t>
            </a:r>
            <a:endParaRPr/>
          </a:p>
        </p:txBody>
      </p:sp>
      <p:graphicFrame>
        <p:nvGraphicFramePr>
          <p:cNvPr id="527" name="Google Shape;527;p71"/>
          <p:cNvGraphicFramePr/>
          <p:nvPr/>
        </p:nvGraphicFramePr>
        <p:xfrm>
          <a:off x="1951037" y="2667000"/>
          <a:ext cx="3000000" cy="3000000"/>
        </p:xfrm>
        <a:graphic>
          <a:graphicData uri="http://schemas.openxmlformats.org/drawingml/2006/table">
            <a:tbl>
              <a:tblPr>
                <a:noFill/>
                <a:tableStyleId>{FAB99CFA-666B-41DC-912A-D035A717E7E8}</a:tableStyleId>
              </a:tblPr>
              <a:tblGrid>
                <a:gridCol w="1160800"/>
                <a:gridCol w="1368925"/>
                <a:gridCol w="8198575"/>
              </a:tblGrid>
              <a:tr h="1287425">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Revascularization</a:t>
                      </a:r>
                      <a:r>
                        <a:rPr lang="en-US" sz="1800" u="none" cap="none" strike="noStrike">
                          <a:latin typeface="Times New Roman"/>
                          <a:ea typeface="Times New Roman"/>
                          <a:cs typeface="Times New Roman"/>
                          <a:sym typeface="Times New Roman"/>
                        </a:rPr>
                        <a:t> </a:t>
                      </a:r>
                      <a:r>
                        <a:rPr b="1" lang="en-US" sz="1800" u="none" cap="none" strike="noStrike">
                          <a:latin typeface="Times New Roman"/>
                          <a:ea typeface="Times New Roman"/>
                          <a:cs typeface="Times New Roman"/>
                          <a:sym typeface="Times New Roman"/>
                        </a:rPr>
                        <a:t>of the Non-Infarct Artery in Patients With STEMI</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8.</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59065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8712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E8AB7"/>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selected hemodynamically stable patients with STEMI and multivessel disease, after successful primary PCI, staged PCI of a significant non-infarct artery stenosis is recommended to reduce the risk of death or MI.</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72"/>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33" name="Google Shape;533;p72"/>
          <p:cNvSpPr txBox="1"/>
          <p:nvPr>
            <p:ph type="ctrTitle"/>
          </p:nvPr>
        </p:nvSpPr>
        <p:spPr>
          <a:xfrm>
            <a:off x="2743199" y="736512"/>
            <a:ext cx="9144000"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Revascularization of the Non-Infarct Artery in Patients With STEMI (con’t.)</a:t>
            </a:r>
            <a:endParaRPr/>
          </a:p>
        </p:txBody>
      </p:sp>
      <p:graphicFrame>
        <p:nvGraphicFramePr>
          <p:cNvPr id="534" name="Google Shape;534;p72"/>
          <p:cNvGraphicFramePr/>
          <p:nvPr/>
        </p:nvGraphicFramePr>
        <p:xfrm>
          <a:off x="1989136" y="1981200"/>
          <a:ext cx="3000000" cy="3000000"/>
        </p:xfrm>
        <a:graphic>
          <a:graphicData uri="http://schemas.openxmlformats.org/drawingml/2006/table">
            <a:tbl>
              <a:tblPr>
                <a:noFill/>
                <a:tableStyleId>{FAB99CFA-666B-41DC-912A-D035A717E7E8}</a:tableStyleId>
              </a:tblPr>
              <a:tblGrid>
                <a:gridCol w="1152550"/>
                <a:gridCol w="1359200"/>
                <a:gridCol w="8140350"/>
              </a:tblGrid>
              <a:tr h="120715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C-EO</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latin typeface="Times New Roman"/>
                          <a:ea typeface="Times New Roman"/>
                          <a:cs typeface="Times New Roman"/>
                          <a:sym typeface="Times New Roman"/>
                        </a:rPr>
                        <a:t>In selected patients with STEMI with complex multivessel non-infarct artery disease, after successful primary PCI, elective CABG is reasonable to reduce the risk of cardiac events.</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604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2b</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9B1C"/>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3"/>
                      </a:pPr>
                      <a:r>
                        <a:rPr b="1" lang="en-US" sz="1800" u="none" cap="none" strike="noStrike">
                          <a:solidFill>
                            <a:srgbClr val="000000"/>
                          </a:solidFill>
                          <a:latin typeface="Times New Roman"/>
                          <a:ea typeface="Times New Roman"/>
                          <a:cs typeface="Times New Roman"/>
                          <a:sym typeface="Times New Roman"/>
                        </a:rPr>
                        <a:t>In selected hemodynamically stable patients with STEMI and low-complexity multivessel disease, PCI of a non-infarct artery stenosis may be considered at the time of primary PCI to reduce cardiac event rates.</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604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3: Harm</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3824"/>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4"/>
                      </a:pPr>
                      <a:r>
                        <a:rPr b="1" lang="en-US" sz="1800" u="none" cap="none" strike="noStrike">
                          <a:solidFill>
                            <a:srgbClr val="000000"/>
                          </a:solidFill>
                          <a:latin typeface="Times New Roman"/>
                          <a:ea typeface="Times New Roman"/>
                          <a:cs typeface="Times New Roman"/>
                          <a:sym typeface="Times New Roman"/>
                        </a:rPr>
                        <a:t>In patients with STEMI complicated by cardiogenic shock, routine PCI of a non-infarct artery at the time of primary PCI should not be performed because of the higher risk of death or renal failure.</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73"/>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40" name="Google Shape;540;p73"/>
          <p:cNvSpPr txBox="1"/>
          <p:nvPr>
            <p:ph type="ctrTitle"/>
          </p:nvPr>
        </p:nvSpPr>
        <p:spPr>
          <a:xfrm>
            <a:off x="381000" y="1564105"/>
            <a:ext cx="3810000" cy="2546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Figure 4. Revascularization of non–infarct-related coronary artery lesions in patients with STEMI. </a:t>
            </a:r>
            <a:endParaRPr/>
          </a:p>
        </p:txBody>
      </p:sp>
      <p:sp>
        <p:nvSpPr>
          <p:cNvPr id="541" name="Google Shape;541;p73"/>
          <p:cNvSpPr txBox="1"/>
          <p:nvPr/>
        </p:nvSpPr>
        <p:spPr>
          <a:xfrm>
            <a:off x="838200" y="5562600"/>
            <a:ext cx="31623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CABG indicates coronary artery bypass graft; PCI, percutaneous coronary intervention; and STEMI, ST-segment–elevation myocardial infarction.</a:t>
            </a:r>
            <a:endParaRPr/>
          </a:p>
        </p:txBody>
      </p:sp>
      <p:sp>
        <p:nvSpPr>
          <p:cNvPr id="542" name="Google Shape;542;p73"/>
          <p:cNvSpPr txBox="1"/>
          <p:nvPr/>
        </p:nvSpPr>
        <p:spPr>
          <a:xfrm>
            <a:off x="1042828" y="4513529"/>
            <a:ext cx="22860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Colors correspond to Table 2.</a:t>
            </a:r>
            <a:endParaRPr/>
          </a:p>
        </p:txBody>
      </p:sp>
      <p:pic>
        <p:nvPicPr>
          <p:cNvPr descr="Diagram, schematic&#10;&#10;Description automatically generated" id="543" name="Google Shape;543;p73"/>
          <p:cNvPicPr preferRelativeResize="0"/>
          <p:nvPr/>
        </p:nvPicPr>
        <p:blipFill rotWithShape="1">
          <a:blip r:embed="rId3">
            <a:alphaModFix/>
          </a:blip>
          <a:srcRect b="2998" l="0" r="0" t="2998"/>
          <a:stretch/>
        </p:blipFill>
        <p:spPr>
          <a:xfrm>
            <a:off x="4568031" y="12185"/>
            <a:ext cx="6629401" cy="7418613"/>
          </a:xfrm>
          <a:prstGeom prst="rect">
            <a:avLst/>
          </a:prstGeom>
          <a:noFill/>
          <a:ln>
            <a:noFill/>
          </a:ln>
        </p:spPr>
      </p:pic>
      <p:sp>
        <p:nvSpPr>
          <p:cNvPr id="544" name="Google Shape;544;p73"/>
          <p:cNvSpPr txBox="1"/>
          <p:nvPr/>
        </p:nvSpPr>
        <p:spPr>
          <a:xfrm>
            <a:off x="11574462" y="1789706"/>
            <a:ext cx="2895600" cy="544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*Normal blood pressure and heart rate left ventricular end-diastolic pressure ˂20 mmHg, no chronic renal insufficiency or acute kidney injury, and expected total contrast volume ˂3× glomerular filtration rate, simple lesion anatomy.</a:t>
            </a:r>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†In making the decision about the need for and mode of revascularization the Heart Team should consider the suitability of the non-culprit artery for PCI, the coronary complexity and the risk of revascularization, the extent of myocardium at risk, and patient comorbidities, including life expectancy or other significant patient comorbidities, such as chronic renal insufficiency or acute kidney injury.</a:t>
            </a:r>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 Staged PCI can be performed in hospital or after discharge, up to 45 days post MI.</a:t>
            </a:r>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rPr b="1" lang="en-US" sz="1200">
                <a:solidFill>
                  <a:schemeClr val="dk1"/>
                </a:solidFill>
                <a:latin typeface="Arial"/>
                <a:ea typeface="Arial"/>
                <a:cs typeface="Arial"/>
                <a:sym typeface="Arial"/>
              </a:rPr>
              <a:t>  Symbol denotes time elapsed before proceeding to the next procedure.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74"/>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50" name="Google Shape;550;p74"/>
          <p:cNvSpPr txBox="1"/>
          <p:nvPr>
            <p:ph type="ctrTitle"/>
          </p:nvPr>
        </p:nvSpPr>
        <p:spPr>
          <a:xfrm>
            <a:off x="2743199" y="381000"/>
            <a:ext cx="9144000"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Table 8. Patient Clinical Status Definitions to Guide Revascularization </a:t>
            </a:r>
            <a:endParaRPr/>
          </a:p>
        </p:txBody>
      </p:sp>
      <p:graphicFrame>
        <p:nvGraphicFramePr>
          <p:cNvPr id="551" name="Google Shape;551;p74"/>
          <p:cNvGraphicFramePr/>
          <p:nvPr/>
        </p:nvGraphicFramePr>
        <p:xfrm>
          <a:off x="1177131" y="1600200"/>
          <a:ext cx="3000000" cy="3000000"/>
        </p:xfrm>
        <a:graphic>
          <a:graphicData uri="http://schemas.openxmlformats.org/drawingml/2006/table">
            <a:tbl>
              <a:tblPr>
                <a:noFill/>
                <a:tableStyleId>{FAB99CFA-666B-41DC-912A-D035A717E7E8}</a:tableStyleId>
              </a:tblPr>
              <a:tblGrid>
                <a:gridCol w="1750825"/>
                <a:gridCol w="10525300"/>
              </a:tblGrid>
              <a:tr h="2226975">
                <a:tc>
                  <a:txBody>
                    <a:bodyPr/>
                    <a:lstStyle/>
                    <a:p>
                      <a:pPr indent="0" lvl="0" marL="0" marR="0" rtl="0" algn="l">
                        <a:lnSpc>
                          <a:spcPct val="200000"/>
                        </a:lnSpc>
                        <a:spcBef>
                          <a:spcPts val="0"/>
                        </a:spcBef>
                        <a:spcAft>
                          <a:spcPts val="0"/>
                        </a:spcAft>
                        <a:buNone/>
                      </a:pPr>
                      <a:r>
                        <a:rPr b="1" lang="en-US" sz="2400" u="none" cap="none" strike="noStrike">
                          <a:latin typeface="Times New Roman"/>
                          <a:ea typeface="Times New Roman"/>
                          <a:cs typeface="Times New Roman"/>
                          <a:sym typeface="Times New Roman"/>
                        </a:rPr>
                        <a:t>Elective</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200000"/>
                        </a:lnSpc>
                        <a:spcBef>
                          <a:spcPts val="0"/>
                        </a:spcBef>
                        <a:spcAft>
                          <a:spcPts val="0"/>
                        </a:spcAft>
                        <a:buNone/>
                      </a:pPr>
                      <a:r>
                        <a:rPr lang="en-US" sz="2400" u="none" cap="none" strike="noStrike">
                          <a:latin typeface="Times New Roman"/>
                          <a:ea typeface="Times New Roman"/>
                          <a:cs typeface="Times New Roman"/>
                          <a:sym typeface="Times New Roman"/>
                        </a:rPr>
                        <a:t>The patient’s cardiac function has been stable in the days or weeks before intervention (whether surgical or procedural). The intervention could be deferred without increased risk of compromise to cardiac outcome.</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384550">
                <a:tc>
                  <a:txBody>
                    <a:bodyPr/>
                    <a:lstStyle/>
                    <a:p>
                      <a:pPr indent="0" lvl="0" marL="0" marR="0" rtl="0" algn="l">
                        <a:lnSpc>
                          <a:spcPct val="200000"/>
                        </a:lnSpc>
                        <a:spcBef>
                          <a:spcPts val="0"/>
                        </a:spcBef>
                        <a:spcAft>
                          <a:spcPts val="0"/>
                        </a:spcAft>
                        <a:buNone/>
                      </a:pPr>
                      <a:r>
                        <a:rPr b="1" lang="en-US" sz="2400" u="none" cap="none" strike="noStrike">
                          <a:latin typeface="Times New Roman"/>
                          <a:ea typeface="Times New Roman"/>
                          <a:cs typeface="Times New Roman"/>
                          <a:sym typeface="Times New Roman"/>
                        </a:rPr>
                        <a:t>Urgent</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200000"/>
                        </a:lnSpc>
                        <a:spcBef>
                          <a:spcPts val="0"/>
                        </a:spcBef>
                        <a:spcAft>
                          <a:spcPts val="0"/>
                        </a:spcAft>
                        <a:buNone/>
                      </a:pPr>
                      <a:r>
                        <a:rPr lang="en-US" sz="2400" u="none" cap="none" strike="noStrike">
                          <a:latin typeface="Times New Roman"/>
                          <a:ea typeface="Times New Roman"/>
                          <a:cs typeface="Times New Roman"/>
                          <a:sym typeface="Times New Roman"/>
                        </a:rPr>
                        <a:t>Intervention is required during the same hospitalization to minimize chance of further clinical deterioration. Examples include, but are not limited to, worsening sudden chest pain, heart failure, acute myocardial infarction, anatomy, intra-aortic balloon pump, unstable angina, with intravenous nitroglycerin, or rest angina.</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75"/>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58" name="Google Shape;558;p75"/>
          <p:cNvSpPr txBox="1"/>
          <p:nvPr>
            <p:ph type="ctrTitle"/>
          </p:nvPr>
        </p:nvSpPr>
        <p:spPr>
          <a:xfrm>
            <a:off x="2552700" y="304800"/>
            <a:ext cx="9525000"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Table 8. Patient Clinical Status Definitions to Guide Revascularization (con’t.) </a:t>
            </a:r>
            <a:endParaRPr/>
          </a:p>
        </p:txBody>
      </p:sp>
      <p:graphicFrame>
        <p:nvGraphicFramePr>
          <p:cNvPr id="559" name="Google Shape;559;p75"/>
          <p:cNvGraphicFramePr/>
          <p:nvPr/>
        </p:nvGraphicFramePr>
        <p:xfrm>
          <a:off x="270669" y="1447800"/>
          <a:ext cx="3000000" cy="3000000"/>
        </p:xfrm>
        <a:graphic>
          <a:graphicData uri="http://schemas.openxmlformats.org/drawingml/2006/table">
            <a:tbl>
              <a:tblPr>
                <a:noFill/>
                <a:tableStyleId>{FAB99CFA-666B-41DC-912A-D035A717E7E8}</a:tableStyleId>
              </a:tblPr>
              <a:tblGrid>
                <a:gridCol w="2739550"/>
                <a:gridCol w="11349525"/>
              </a:tblGrid>
              <a:tr h="3422200">
                <a:tc>
                  <a:txBody>
                    <a:bodyPr/>
                    <a:lstStyle/>
                    <a:p>
                      <a:pPr indent="0" lvl="0" marL="0" marR="0" rtl="0" algn="l">
                        <a:lnSpc>
                          <a:spcPct val="200000"/>
                        </a:lnSpc>
                        <a:spcBef>
                          <a:spcPts val="0"/>
                        </a:spcBef>
                        <a:spcAft>
                          <a:spcPts val="0"/>
                        </a:spcAft>
                        <a:buNone/>
                      </a:pPr>
                      <a:r>
                        <a:rPr b="1" lang="en-US" sz="2400" u="none" cap="none" strike="noStrike">
                          <a:latin typeface="Times New Roman"/>
                          <a:ea typeface="Times New Roman"/>
                          <a:cs typeface="Times New Roman"/>
                          <a:sym typeface="Times New Roman"/>
                        </a:rPr>
                        <a:t>Emergency</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200000"/>
                        </a:lnSpc>
                        <a:spcBef>
                          <a:spcPts val="0"/>
                        </a:spcBef>
                        <a:spcAft>
                          <a:spcPts val="0"/>
                        </a:spcAft>
                        <a:buNone/>
                      </a:pPr>
                      <a:r>
                        <a:rPr lang="en-US" sz="2400" u="none" cap="none" strike="noStrike">
                          <a:latin typeface="Times New Roman"/>
                          <a:ea typeface="Times New Roman"/>
                          <a:cs typeface="Times New Roman"/>
                          <a:sym typeface="Times New Roman"/>
                        </a:rPr>
                        <a:t>Patients requiring emergency intervention will have ongoing, refractory (difficult, complicated, and/or unmanageable), unrelenting cardiac compromise, with or without hemodynamic instability, and not responsive to any form of therapy except cardiac intervention. An emergency intervention is one in which there should be no delay in providing operative intervention.</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51750">
                <a:tc>
                  <a:txBody>
                    <a:bodyPr/>
                    <a:lstStyle/>
                    <a:p>
                      <a:pPr indent="0" lvl="0" marL="0" marR="0" rtl="0" algn="l">
                        <a:lnSpc>
                          <a:spcPct val="200000"/>
                        </a:lnSpc>
                        <a:spcBef>
                          <a:spcPts val="0"/>
                        </a:spcBef>
                        <a:spcAft>
                          <a:spcPts val="0"/>
                        </a:spcAft>
                        <a:buNone/>
                      </a:pPr>
                      <a:r>
                        <a:rPr b="1" lang="en-US" sz="2400" u="none" cap="none" strike="noStrike">
                          <a:latin typeface="Times New Roman"/>
                          <a:ea typeface="Times New Roman"/>
                          <a:cs typeface="Times New Roman"/>
                          <a:sym typeface="Times New Roman"/>
                        </a:rPr>
                        <a:t>Emergency/salvage</a:t>
                      </a:r>
                      <a:endParaRPr sz="24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200000"/>
                        </a:lnSpc>
                        <a:spcBef>
                          <a:spcPts val="0"/>
                        </a:spcBef>
                        <a:spcAft>
                          <a:spcPts val="0"/>
                        </a:spcAft>
                        <a:buNone/>
                      </a:pPr>
                      <a:r>
                        <a:rPr lang="en-US" sz="2400" u="none" cap="none" strike="noStrike">
                          <a:latin typeface="Times New Roman"/>
                          <a:ea typeface="Times New Roman"/>
                          <a:cs typeface="Times New Roman"/>
                          <a:sym typeface="Times New Roman"/>
                        </a:rPr>
                        <a:t>Patients requiring emergency/salvage intervention are those who require cardiopulmonary resuscitation en route to the operating room, or procedure room, before induction of anesthesia or who require extracorporeal membrane oxygenation to maintain life.</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76"/>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65" name="Google Shape;565;p76"/>
          <p:cNvSpPr txBox="1"/>
          <p:nvPr/>
        </p:nvSpPr>
        <p:spPr>
          <a:xfrm>
            <a:off x="2129631" y="2960638"/>
            <a:ext cx="10371000" cy="2308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Arial"/>
                <a:ea typeface="Arial"/>
                <a:cs typeface="Arial"/>
                <a:sym typeface="Arial"/>
              </a:rPr>
              <a:t>Revascularization in Non–ST-Segment–Elevation Acute Coronary Syndrome (NSTE-ACS)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77"/>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71" name="Google Shape;571;p77"/>
          <p:cNvSpPr txBox="1"/>
          <p:nvPr>
            <p:ph type="ctrTitle"/>
          </p:nvPr>
        </p:nvSpPr>
        <p:spPr>
          <a:xfrm>
            <a:off x="2324099" y="838200"/>
            <a:ext cx="9982200"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Coronary Angiography and Revascularization in Patients with NSTE-ACS</a:t>
            </a:r>
            <a:endParaRPr/>
          </a:p>
        </p:txBody>
      </p:sp>
      <p:graphicFrame>
        <p:nvGraphicFramePr>
          <p:cNvPr id="572" name="Google Shape;572;p77"/>
          <p:cNvGraphicFramePr/>
          <p:nvPr/>
        </p:nvGraphicFramePr>
        <p:xfrm>
          <a:off x="1181100" y="2286000"/>
          <a:ext cx="3000000" cy="3000000"/>
        </p:xfrm>
        <a:graphic>
          <a:graphicData uri="http://schemas.openxmlformats.org/drawingml/2006/table">
            <a:tbl>
              <a:tblPr>
                <a:noFill/>
                <a:tableStyleId>{FAB99CFA-666B-41DC-912A-D035A717E7E8}</a:tableStyleId>
              </a:tblPr>
              <a:tblGrid>
                <a:gridCol w="1167925"/>
                <a:gridCol w="1280800"/>
                <a:gridCol w="9819475"/>
              </a:tblGrid>
              <a:tr h="1219200">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Coronary Angiography and Revascularization in Patients With NSTE-ACS</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9.</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55935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7905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E8AB7"/>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NSTE-ACS who are at elevated risk of recurrent ischemic events and are appropriate candidates for revascularization, an invasive strategy with the intent to proceed with revascularization is indicated to reduce cardiovascular events.</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192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NSTE-ACS and cardiogenic shock who are appropriate candidates for revascularization, emergency revascularization is recommended to reduce risk of death.</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78"/>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78" name="Google Shape;578;p78"/>
          <p:cNvSpPr txBox="1"/>
          <p:nvPr>
            <p:ph type="ctrTitle"/>
          </p:nvPr>
        </p:nvSpPr>
        <p:spPr>
          <a:xfrm>
            <a:off x="2324099" y="838200"/>
            <a:ext cx="9982200"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Coronary Angiography and Revascularization in Patients with NSTE-ACS (con’t.)</a:t>
            </a:r>
            <a:endParaRPr/>
          </a:p>
        </p:txBody>
      </p:sp>
      <p:graphicFrame>
        <p:nvGraphicFramePr>
          <p:cNvPr id="579" name="Google Shape;579;p78"/>
          <p:cNvGraphicFramePr/>
          <p:nvPr/>
        </p:nvGraphicFramePr>
        <p:xfrm>
          <a:off x="1665287" y="2133600"/>
          <a:ext cx="3000000" cy="3000000"/>
        </p:xfrm>
        <a:graphic>
          <a:graphicData uri="http://schemas.openxmlformats.org/drawingml/2006/table">
            <a:tbl>
              <a:tblPr>
                <a:noFill/>
                <a:tableStyleId>{FAB99CFA-666B-41DC-912A-D035A717E7E8}</a:tableStyleId>
              </a:tblPr>
              <a:tblGrid>
                <a:gridCol w="1075750"/>
                <a:gridCol w="1179700"/>
                <a:gridCol w="9044375"/>
              </a:tblGrid>
              <a:tr h="167640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C-LD</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3"/>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appropriate patients with NSTE-ACS who have refractory angina or hemodynamic or electrical instability, an immediate invasive strategy with intent to perform revascularization is indicated to improve outcomes.</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764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4"/>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NSTE-ACS who are initially stabilized and are at high risk of clinical events, it is reasonable to choose an early invasive strategy (within 24 hours) over a delayed invasive strategy to improve outcomes.</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764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5"/>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NSTE-ACS who are initially stabilized and are at intermediate or low risk of clinical events, an invasive strategy with intent to perform revascularization is reasonable before hospital discharge to improve outcomes.</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79"/>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aphicFrame>
        <p:nvGraphicFramePr>
          <p:cNvPr id="585" name="Google Shape;585;p79"/>
          <p:cNvGraphicFramePr/>
          <p:nvPr/>
        </p:nvGraphicFramePr>
        <p:xfrm>
          <a:off x="1455737" y="2895600"/>
          <a:ext cx="3000000" cy="3000000"/>
        </p:xfrm>
        <a:graphic>
          <a:graphicData uri="http://schemas.openxmlformats.org/drawingml/2006/table">
            <a:tbl>
              <a:tblPr>
                <a:noFill/>
                <a:tableStyleId>{FAB99CFA-666B-41DC-912A-D035A717E7E8}</a:tableStyleId>
              </a:tblPr>
              <a:tblGrid>
                <a:gridCol w="1115650"/>
                <a:gridCol w="1223450"/>
                <a:gridCol w="9379825"/>
              </a:tblGrid>
              <a:tr h="239080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6"/>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NSTE-ACS who have failed PCI and have ongoing ischemia, hemodynamic compromise, or threatened occlusion of an artery with substantial myocardium at risk, who are appropriate candidates for CABG, emergency CABG is reasonable.</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551250">
                <a:tc>
                  <a:txBody>
                    <a:bodyPr/>
                    <a:lstStyle/>
                    <a:p>
                      <a:pPr indent="0" lvl="0" marL="0" marR="0" rtl="0" algn="ctr">
                        <a:lnSpc>
                          <a:spcPct val="15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3: Harm</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3824"/>
                    </a:solidFill>
                  </a:tcPr>
                </a:tc>
                <a:tc>
                  <a:txBody>
                    <a:bodyPr/>
                    <a:lstStyle/>
                    <a:p>
                      <a:pPr indent="0" lvl="0" marL="0" marR="0" rtl="0" algn="ctr">
                        <a:lnSpc>
                          <a:spcPct val="15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7"/>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NSTE-ACS who present in cardiogenic shock, routine multivessel PCI of non-culprit lesions in the same setting should not be performed.</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86" name="Google Shape;586;p79"/>
          <p:cNvSpPr txBox="1"/>
          <p:nvPr>
            <p:ph type="ctrTitle"/>
          </p:nvPr>
        </p:nvSpPr>
        <p:spPr>
          <a:xfrm>
            <a:off x="2324100" y="1367888"/>
            <a:ext cx="9982200"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Coronary Angiography and Revascularization in Patients with NSTE-ACS (con’t.)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5"/>
          <p:cNvSpPr txBox="1"/>
          <p:nvPr>
            <p:ph type="ctrTitle"/>
          </p:nvPr>
        </p:nvSpPr>
        <p:spPr>
          <a:xfrm>
            <a:off x="609600" y="1752600"/>
            <a:ext cx="12877800" cy="573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Top 10 Take Home Messages </a:t>
            </a:r>
            <a:br>
              <a:rPr lang="en-US" sz="3600">
                <a:latin typeface="Arial"/>
                <a:ea typeface="Arial"/>
                <a:cs typeface="Arial"/>
                <a:sym typeface="Arial"/>
              </a:rPr>
            </a:br>
            <a:endParaRPr sz="3600">
              <a:latin typeface="Arial"/>
              <a:ea typeface="Arial"/>
              <a:cs typeface="Arial"/>
              <a:sym typeface="Arial"/>
            </a:endParaRPr>
          </a:p>
        </p:txBody>
      </p:sp>
      <p:sp>
        <p:nvSpPr>
          <p:cNvPr id="271" name="Google Shape;271;p35"/>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8B8A"/>
              </a:buClr>
              <a:buSzPts val="800"/>
              <a:buFont typeface="Arial"/>
              <a:buNone/>
            </a:pPr>
            <a:fld id="{00000000-1234-1234-1234-123412341234}" type="slidenum">
              <a:rPr b="0" i="0" lang="en-US" sz="800" u="none" cap="none" strike="noStrike">
                <a:solidFill>
                  <a:srgbClr val="8A8B8A"/>
                </a:solidFill>
                <a:latin typeface="Arial"/>
                <a:ea typeface="Arial"/>
                <a:cs typeface="Arial"/>
                <a:sym typeface="Arial"/>
              </a:rPr>
              <a:t>‹#›</a:t>
            </a:fld>
            <a:endParaRPr b="0" i="0" sz="800" u="none" cap="none" strike="noStrike">
              <a:solidFill>
                <a:srgbClr val="8A8B8A"/>
              </a:solidFill>
              <a:latin typeface="Arial"/>
              <a:ea typeface="Arial"/>
              <a:cs typeface="Arial"/>
              <a:sym typeface="Arial"/>
            </a:endParaRPr>
          </a:p>
        </p:txBody>
      </p:sp>
      <p:sp>
        <p:nvSpPr>
          <p:cNvPr id="272" name="Google Shape;272;p35"/>
          <p:cNvSpPr txBox="1"/>
          <p:nvPr>
            <p:ph idx="2" type="subTitle"/>
          </p:nvPr>
        </p:nvSpPr>
        <p:spPr>
          <a:xfrm>
            <a:off x="876300" y="2438400"/>
            <a:ext cx="12877800" cy="2895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3200"/>
              <a:t>1. Treatment decisions with regard to coronary revascularization in patients with coronary artery disease should be based on clinical indications, regardless of sex, race, or ethnicity, because there is no evidence that some patients benefit less than others, and efforts to reduce disparities of care are warranted.</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80"/>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592" name="Google Shape;592;p80"/>
          <p:cNvSpPr txBox="1"/>
          <p:nvPr>
            <p:ph type="ctrTitle"/>
          </p:nvPr>
        </p:nvSpPr>
        <p:spPr>
          <a:xfrm>
            <a:off x="2324100" y="381000"/>
            <a:ext cx="9982200"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Figure 5. Recommendations for the timing of invasive strategy in patients with NSTE-ACS. </a:t>
            </a:r>
            <a:endParaRPr/>
          </a:p>
        </p:txBody>
      </p:sp>
      <p:pic>
        <p:nvPicPr>
          <p:cNvPr id="593" name="Google Shape;593;p80"/>
          <p:cNvPicPr preferRelativeResize="0"/>
          <p:nvPr/>
        </p:nvPicPr>
        <p:blipFill rotWithShape="1">
          <a:blip r:embed="rId3">
            <a:alphaModFix/>
          </a:blip>
          <a:srcRect b="0" l="0" r="0" t="0"/>
          <a:stretch/>
        </p:blipFill>
        <p:spPr>
          <a:xfrm>
            <a:off x="2704971" y="1600200"/>
            <a:ext cx="9220458" cy="5607928"/>
          </a:xfrm>
          <a:prstGeom prst="rect">
            <a:avLst/>
          </a:prstGeom>
          <a:noFill/>
          <a:ln>
            <a:noFill/>
          </a:ln>
        </p:spPr>
      </p:pic>
      <p:sp>
        <p:nvSpPr>
          <p:cNvPr id="594" name="Google Shape;594;p80"/>
          <p:cNvSpPr txBox="1"/>
          <p:nvPr/>
        </p:nvSpPr>
        <p:spPr>
          <a:xfrm>
            <a:off x="418971" y="4953000"/>
            <a:ext cx="22860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Colors correspond to Table 2.</a:t>
            </a:r>
            <a:endParaRPr/>
          </a:p>
        </p:txBody>
      </p:sp>
      <p:sp>
        <p:nvSpPr>
          <p:cNvPr id="595" name="Google Shape;595;p80"/>
          <p:cNvSpPr txBox="1"/>
          <p:nvPr/>
        </p:nvSpPr>
        <p:spPr>
          <a:xfrm>
            <a:off x="418971" y="5942065"/>
            <a:ext cx="28956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NSTE-ACS indicates non–ST-segment–elevation acute coronary syndrome.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81"/>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01" name="Google Shape;601;p81"/>
          <p:cNvSpPr txBox="1"/>
          <p:nvPr/>
        </p:nvSpPr>
        <p:spPr>
          <a:xfrm>
            <a:off x="2129631" y="3283803"/>
            <a:ext cx="103710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Arial"/>
                <a:ea typeface="Arial"/>
                <a:cs typeface="Arial"/>
                <a:sym typeface="Arial"/>
              </a:rPr>
              <a:t>Revascularization in SIHD</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82"/>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aphicFrame>
        <p:nvGraphicFramePr>
          <p:cNvPr id="607" name="Google Shape;607;p82"/>
          <p:cNvGraphicFramePr/>
          <p:nvPr/>
        </p:nvGraphicFramePr>
        <p:xfrm>
          <a:off x="1227136" y="1524000"/>
          <a:ext cx="3000000" cy="3000000"/>
        </p:xfrm>
        <a:graphic>
          <a:graphicData uri="http://schemas.openxmlformats.org/drawingml/2006/table">
            <a:tbl>
              <a:tblPr>
                <a:noFill/>
                <a:tableStyleId>{FAB99CFA-666B-41DC-912A-D035A717E7E8}</a:tableStyleId>
              </a:tblPr>
              <a:tblGrid>
                <a:gridCol w="1500400"/>
                <a:gridCol w="1795125"/>
                <a:gridCol w="8880600"/>
              </a:tblGrid>
              <a:tr h="1058875">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Revascularization to Improve Survival in SIHD</a:t>
                      </a:r>
                      <a:r>
                        <a:rPr lang="en-US" sz="1800" u="none" cap="none" strike="noStrike">
                          <a:latin typeface="Times New Roman"/>
                          <a:ea typeface="Times New Roman"/>
                          <a:cs typeface="Times New Roman"/>
                          <a:sym typeface="Times New Roman"/>
                        </a:rPr>
                        <a:t> </a:t>
                      </a:r>
                      <a:r>
                        <a:rPr b="1" lang="en-US" sz="1800" u="none" cap="none" strike="noStrike">
                          <a:latin typeface="Times New Roman"/>
                          <a:ea typeface="Times New Roman"/>
                          <a:cs typeface="Times New Roman"/>
                          <a:sym typeface="Times New Roman"/>
                        </a:rPr>
                        <a:t>Compared With Medical Therapy</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10.</a:t>
                      </a:r>
                      <a:endParaRPr sz="1800" u="none" cap="none" strike="noStrike">
                        <a:latin typeface="Times New Roman"/>
                        <a:ea typeface="Times New Roman"/>
                        <a:cs typeface="Times New Roman"/>
                        <a:sym typeface="Times New Roman"/>
                      </a:endParaRPr>
                    </a:p>
                  </a:txBody>
                  <a:tcPr marT="0" marB="0" marR="67125" marL="67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48580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7125" marL="67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7125" marL="67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7125" marL="67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85800">
                <a:tc gridSpan="3">
                  <a:txBody>
                    <a:bodyPr/>
                    <a:lstStyle/>
                    <a:p>
                      <a:pPr indent="0" lvl="0" marL="45720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Left ventricular dysfunction and multivessel CAD</a:t>
                      </a:r>
                      <a:endParaRPr sz="1800" u="none" cap="none" strike="noStrike">
                        <a:latin typeface="Times New Roman"/>
                        <a:ea typeface="Times New Roman"/>
                        <a:cs typeface="Times New Roman"/>
                        <a:sym typeface="Times New Roman"/>
                      </a:endParaRPr>
                    </a:p>
                  </a:txBody>
                  <a:tcPr marT="0" marB="0" marR="67125" marL="67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163195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7125" marL="67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7125" marL="67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SIHD and multivessel CAD appropriate for CABG with severe left ventricular systolic dysfunction (left ventricular ejection fraction  &lt;35%), CABG is recommended to improve survival.</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7125" marL="67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0502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7125" marL="67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7125" marL="67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selected patients with SIHD and multivessel CAD appropriate for CABG and mild-to-moderate left ventricular systolic dysfunction (ejection fraction 35%–50%), CABG (to include a left internal mammary artery [LIMA] graft to the LAD) is reasonable to improve survival.</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7125" marL="67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608" name="Google Shape;608;p82"/>
          <p:cNvSpPr txBox="1"/>
          <p:nvPr>
            <p:ph type="ctrTitle"/>
          </p:nvPr>
        </p:nvSpPr>
        <p:spPr>
          <a:xfrm>
            <a:off x="2324099" y="228601"/>
            <a:ext cx="9982200"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Revascularization to Improve Survival in SIHD Compared With Medical Therapy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83"/>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14" name="Google Shape;614;p83"/>
          <p:cNvSpPr txBox="1"/>
          <p:nvPr>
            <p:ph type="ctrTitle"/>
          </p:nvPr>
        </p:nvSpPr>
        <p:spPr>
          <a:xfrm>
            <a:off x="1918115" y="1295400"/>
            <a:ext cx="10782300"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Revascularization to Improve Survival in SIHD Compared With Medical Therapy (con’t.) </a:t>
            </a:r>
            <a:endParaRPr/>
          </a:p>
        </p:txBody>
      </p:sp>
      <p:graphicFrame>
        <p:nvGraphicFramePr>
          <p:cNvPr id="615" name="Google Shape;615;p83"/>
          <p:cNvGraphicFramePr/>
          <p:nvPr/>
        </p:nvGraphicFramePr>
        <p:xfrm>
          <a:off x="1602204" y="2819400"/>
          <a:ext cx="3000000" cy="3000000"/>
        </p:xfrm>
        <a:graphic>
          <a:graphicData uri="http://schemas.openxmlformats.org/drawingml/2006/table">
            <a:tbl>
              <a:tblPr>
                <a:noFill/>
                <a:tableStyleId>{FAB99CFA-666B-41DC-912A-D035A717E7E8}</a:tableStyleId>
              </a:tblPr>
              <a:tblGrid>
                <a:gridCol w="1406500"/>
                <a:gridCol w="1682775"/>
                <a:gridCol w="8324850"/>
              </a:tblGrid>
              <a:tr h="665425">
                <a:tc gridSpan="3">
                  <a:txBody>
                    <a:bodyPr/>
                    <a:lstStyle/>
                    <a:p>
                      <a:pPr indent="0" lvl="0" marL="45720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Left main CAD</a:t>
                      </a:r>
                      <a:endParaRPr sz="1800" u="none" cap="none" strike="noStrike">
                        <a:latin typeface="Times New Roman"/>
                        <a:ea typeface="Times New Roman"/>
                        <a:cs typeface="Times New Roman"/>
                        <a:sym typeface="Times New Roman"/>
                      </a:endParaRPr>
                    </a:p>
                  </a:txBody>
                  <a:tcPr marT="0" marB="0" marR="67125" marL="67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14504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7125" marL="67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7125" marL="67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3"/>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SIHD and significant left main stenosis, CABG is recommended to improve survival.</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7125" marL="67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354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7125" marL="67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7125" marL="67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4"/>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selected patients with SIHD and significant left main stenosis for whom PCI can provide equivalent revascularization to that possible with CABG, PCI is reasonable to improve survival.</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7125" marL="67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84"/>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21" name="Google Shape;621;p84"/>
          <p:cNvSpPr txBox="1"/>
          <p:nvPr>
            <p:ph type="ctrTitle"/>
          </p:nvPr>
        </p:nvSpPr>
        <p:spPr>
          <a:xfrm>
            <a:off x="1924048" y="1042736"/>
            <a:ext cx="10782300"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Revascularization to Improve Survival in SIHD Compared With Medical Therapy (con’t.) </a:t>
            </a:r>
            <a:endParaRPr/>
          </a:p>
        </p:txBody>
      </p:sp>
      <p:graphicFrame>
        <p:nvGraphicFramePr>
          <p:cNvPr id="622" name="Google Shape;622;p84"/>
          <p:cNvGraphicFramePr/>
          <p:nvPr/>
        </p:nvGraphicFramePr>
        <p:xfrm>
          <a:off x="2019299" y="2590800"/>
          <a:ext cx="3000000" cy="3000000"/>
        </p:xfrm>
        <a:graphic>
          <a:graphicData uri="http://schemas.openxmlformats.org/drawingml/2006/table">
            <a:tbl>
              <a:tblPr>
                <a:noFill/>
                <a:tableStyleId>{FAB99CFA-666B-41DC-912A-D035A717E7E8}</a:tableStyleId>
              </a:tblPr>
              <a:tblGrid>
                <a:gridCol w="1305175"/>
                <a:gridCol w="1561550"/>
                <a:gridCol w="7725075"/>
              </a:tblGrid>
              <a:tr h="590600">
                <a:tc gridSpan="3">
                  <a:txBody>
                    <a:bodyPr/>
                    <a:lstStyle/>
                    <a:p>
                      <a:pPr indent="0" lvl="0" marL="457200" marR="0" rtl="0" algn="l">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                                              Multivessel CAD</a:t>
                      </a:r>
                      <a:endParaRPr sz="1800" u="none" cap="none" strike="noStrike">
                        <a:latin typeface="Times New Roman"/>
                        <a:ea typeface="Times New Roman"/>
                        <a:cs typeface="Times New Roman"/>
                        <a:sym typeface="Times New Roman"/>
                      </a:endParaRPr>
                    </a:p>
                  </a:txBody>
                  <a:tcPr marT="0" marB="0" marR="67125" marL="67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19907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2b</a:t>
                      </a:r>
                      <a:endParaRPr sz="1800" u="none" cap="none" strike="noStrike">
                        <a:latin typeface="Times New Roman"/>
                        <a:ea typeface="Times New Roman"/>
                        <a:cs typeface="Times New Roman"/>
                        <a:sym typeface="Times New Roman"/>
                      </a:endParaRPr>
                    </a:p>
                  </a:txBody>
                  <a:tcPr marT="0" marB="0" marR="67125" marL="67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9B1C"/>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7125" marL="67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5"/>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SIHD, normal ejection fraction, significant stenosis in 3 major coronary arteries (with or without proximal LAD), and anatomy suitable for CABG, CABG may be reasonable to improve survival.</a:t>
                      </a:r>
                      <a:endParaRPr sz="1600" u="none" cap="none" strike="noStrike">
                        <a:effectLst>
                          <a:glow>
                            <a:srgbClr val="000000"/>
                          </a:glow>
                          <a:outerShdw sx="0" sy="0">
                            <a:srgbClr val="000000"/>
                          </a:outerShdw>
                          <a:reflection blurRad="0" dir="0" dist="0" endPos="0" fadeDir="0" sx="0" kx="0" stA="0" sy="0" ky="0"/>
                        </a:effectLst>
                        <a:latin typeface="Calibri"/>
                        <a:ea typeface="Calibri"/>
                        <a:cs typeface="Calibri"/>
                        <a:sym typeface="Calibri"/>
                      </a:endParaRPr>
                    </a:p>
                  </a:txBody>
                  <a:tcPr marT="0" marB="0" marR="67125" marL="67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907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2b</a:t>
                      </a:r>
                      <a:endParaRPr sz="1800" u="none" cap="none" strike="noStrike">
                        <a:latin typeface="Times New Roman"/>
                        <a:ea typeface="Times New Roman"/>
                        <a:cs typeface="Times New Roman"/>
                        <a:sym typeface="Times New Roman"/>
                      </a:endParaRPr>
                    </a:p>
                  </a:txBody>
                  <a:tcPr marT="0" marB="0" marR="67125" marL="67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9B1C"/>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7125" marL="67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6"/>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SIHD, normal ejection fraction, significant stenosis in 3 major coronary arteries (with or without proximal LAD), and anatomy suitable for PCI, the usefulness of PCI to improve survival is uncertain</a:t>
                      </a:r>
                      <a:r>
                        <a:rPr b="1" lang="en-US" sz="1800" u="none" cap="none" strike="noStrike">
                          <a:solidFill>
                            <a:srgbClr val="000000"/>
                          </a:solidFill>
                          <a:effectLst>
                            <a:glow>
                              <a:srgbClr val="000000"/>
                            </a:glow>
                            <a:outerShdw sx="0" sy="0">
                              <a:srgbClr val="000000"/>
                            </a:outerShdw>
                            <a:reflection blurRad="0" dir="0" dist="0" endPos="0" fadeDir="0" sx="0" kx="0" stA="0" sy="0" ky="0"/>
                          </a:effectLst>
                          <a:highlight>
                            <a:srgbClr val="D3D3D3"/>
                          </a:highlight>
                          <a:latin typeface="Times New Roman"/>
                          <a:ea typeface="Times New Roman"/>
                          <a:cs typeface="Times New Roman"/>
                          <a:sym typeface="Times New Roman"/>
                        </a:rPr>
                        <a:t>.</a:t>
                      </a:r>
                      <a:endParaRPr sz="1600" u="none" cap="none" strike="noStrike">
                        <a:effectLst>
                          <a:glow>
                            <a:srgbClr val="000000"/>
                          </a:glow>
                          <a:outerShdw sx="0" sy="0">
                            <a:srgbClr val="000000"/>
                          </a:outerShdw>
                          <a:reflection blurRad="0" dir="0" dist="0" endPos="0" fadeDir="0" sx="0" kx="0" stA="0" sy="0" ky="0"/>
                        </a:effectLst>
                        <a:latin typeface="Calibri"/>
                        <a:ea typeface="Calibri"/>
                        <a:cs typeface="Calibri"/>
                        <a:sym typeface="Calibri"/>
                      </a:endParaRPr>
                    </a:p>
                  </a:txBody>
                  <a:tcPr marT="0" marB="0" marR="67125" marL="67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85"/>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28" name="Google Shape;628;p85"/>
          <p:cNvSpPr txBox="1"/>
          <p:nvPr>
            <p:ph type="ctrTitle"/>
          </p:nvPr>
        </p:nvSpPr>
        <p:spPr>
          <a:xfrm>
            <a:off x="1924049" y="886326"/>
            <a:ext cx="10782300"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Revascularization to Improve Survival in SIHD Compared With Medical Therapy (con’t.) </a:t>
            </a:r>
            <a:endParaRPr/>
          </a:p>
        </p:txBody>
      </p:sp>
      <p:graphicFrame>
        <p:nvGraphicFramePr>
          <p:cNvPr id="629" name="Google Shape;629;p85"/>
          <p:cNvGraphicFramePr/>
          <p:nvPr/>
        </p:nvGraphicFramePr>
        <p:xfrm>
          <a:off x="1608137" y="2362200"/>
          <a:ext cx="3000000" cy="3000000"/>
        </p:xfrm>
        <a:graphic>
          <a:graphicData uri="http://schemas.openxmlformats.org/drawingml/2006/table">
            <a:tbl>
              <a:tblPr>
                <a:noFill/>
                <a:tableStyleId>{FAB99CFA-666B-41DC-912A-D035A717E7E8}</a:tableStyleId>
              </a:tblPr>
              <a:tblGrid>
                <a:gridCol w="1406500"/>
                <a:gridCol w="1682775"/>
                <a:gridCol w="8324850"/>
              </a:tblGrid>
              <a:tr h="566625">
                <a:tc gridSpan="3">
                  <a:txBody>
                    <a:bodyPr/>
                    <a:lstStyle/>
                    <a:p>
                      <a:pPr indent="0" lvl="0" marL="457200" marR="0" rtl="0" algn="l">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                             Stenosis in the proximal LAD artery</a:t>
                      </a:r>
                      <a:endParaRPr sz="1800" u="none" cap="none" strike="noStrike">
                        <a:latin typeface="Times New Roman"/>
                        <a:ea typeface="Times New Roman"/>
                        <a:cs typeface="Times New Roman"/>
                        <a:sym typeface="Times New Roman"/>
                      </a:endParaRPr>
                    </a:p>
                  </a:txBody>
                  <a:tcPr marT="0" marB="0" marR="67125" marL="67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hMerge="1"/>
                <a:tc hMerge="1"/>
              </a:tr>
              <a:tr h="19098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2b</a:t>
                      </a:r>
                      <a:endParaRPr sz="1800" u="none" cap="none" strike="noStrike">
                        <a:latin typeface="Times New Roman"/>
                        <a:ea typeface="Times New Roman"/>
                        <a:cs typeface="Times New Roman"/>
                        <a:sym typeface="Times New Roman"/>
                      </a:endParaRPr>
                    </a:p>
                  </a:txBody>
                  <a:tcPr marT="0" marB="0" marR="67125" marL="67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9B1C"/>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7125" marL="67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7"/>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SIHD, normal left ventricular ejection fraction, and significant stenosis in the proximal LAD, the usefulness of coronary revascularization to improve survival is uncertain.</a:t>
                      </a:r>
                      <a:endParaRPr sz="1600" u="none" cap="none" strike="noStrike">
                        <a:effectLst>
                          <a:glow>
                            <a:srgbClr val="000000"/>
                          </a:glow>
                          <a:outerShdw sx="0" sy="0">
                            <a:srgbClr val="000000"/>
                          </a:outerShdw>
                          <a:reflection blurRad="0" dir="0" dist="0" endPos="0" fadeDir="0" sx="0" kx="0" stA="0" sy="0" ky="0"/>
                        </a:effectLst>
                        <a:latin typeface="Calibri"/>
                        <a:ea typeface="Calibri"/>
                        <a:cs typeface="Calibri"/>
                        <a:sym typeface="Calibri"/>
                      </a:endParaRPr>
                    </a:p>
                  </a:txBody>
                  <a:tcPr marT="0" marB="0" marR="67125" marL="67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66625">
                <a:tc gridSpan="3">
                  <a:txBody>
                    <a:bodyPr/>
                    <a:lstStyle/>
                    <a:p>
                      <a:pPr indent="0" lvl="0" marL="45720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Single- or double-vessel disease not involving the proximal LAD</a:t>
                      </a:r>
                      <a:endParaRPr sz="1800" u="none" cap="none" strike="noStrike">
                        <a:latin typeface="Times New Roman"/>
                        <a:ea typeface="Times New Roman"/>
                        <a:cs typeface="Times New Roman"/>
                        <a:sym typeface="Times New Roman"/>
                      </a:endParaRPr>
                    </a:p>
                  </a:txBody>
                  <a:tcPr marT="0" marB="0" marR="67125" marL="67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19098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3: No Benefit</a:t>
                      </a:r>
                      <a:endParaRPr sz="1800" u="none" cap="none" strike="noStrike">
                        <a:latin typeface="Times New Roman"/>
                        <a:ea typeface="Times New Roman"/>
                        <a:cs typeface="Times New Roman"/>
                        <a:sym typeface="Times New Roman"/>
                      </a:endParaRPr>
                    </a:p>
                  </a:txBody>
                  <a:tcPr marT="0" marB="0" marR="67125" marL="67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7321"/>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7125" marL="67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8"/>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SIHD, normal left ventricular ejection fraction, and 1- or 2-vessel CAD not involving the proximal LAD, coronary revascularization is not recommended to improve survival.</a:t>
                      </a:r>
                      <a:endParaRPr sz="1600" u="none" cap="none" strike="noStrike">
                        <a:effectLst>
                          <a:glow>
                            <a:srgbClr val="000000"/>
                          </a:glow>
                          <a:outerShdw sx="0" sy="0">
                            <a:srgbClr val="000000"/>
                          </a:outerShdw>
                          <a:reflection blurRad="0" dir="0" dist="0" endPos="0" fadeDir="0" sx="0" kx="0" stA="0" sy="0" ky="0"/>
                        </a:effectLst>
                        <a:latin typeface="Calibri"/>
                        <a:ea typeface="Calibri"/>
                        <a:cs typeface="Calibri"/>
                        <a:sym typeface="Calibri"/>
                      </a:endParaRPr>
                    </a:p>
                  </a:txBody>
                  <a:tcPr marT="0" marB="0" marR="67125" marL="67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86"/>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35" name="Google Shape;635;p86"/>
          <p:cNvSpPr txBox="1"/>
          <p:nvPr>
            <p:ph type="ctrTitle"/>
          </p:nvPr>
        </p:nvSpPr>
        <p:spPr>
          <a:xfrm>
            <a:off x="1924049" y="1828800"/>
            <a:ext cx="10782300"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Revascularization to Improve Survival in SIHD Compared With Medical Therapy (con’t.) </a:t>
            </a:r>
            <a:endParaRPr/>
          </a:p>
        </p:txBody>
      </p:sp>
      <p:graphicFrame>
        <p:nvGraphicFramePr>
          <p:cNvPr id="636" name="Google Shape;636;p86"/>
          <p:cNvGraphicFramePr/>
          <p:nvPr/>
        </p:nvGraphicFramePr>
        <p:xfrm>
          <a:off x="1303337" y="3505200"/>
          <a:ext cx="3000000" cy="3000000"/>
        </p:xfrm>
        <a:graphic>
          <a:graphicData uri="http://schemas.openxmlformats.org/drawingml/2006/table">
            <a:tbl>
              <a:tblPr>
                <a:noFill/>
                <a:tableStyleId>{FAB99CFA-666B-41DC-912A-D035A717E7E8}</a:tableStyleId>
              </a:tblPr>
              <a:tblGrid>
                <a:gridCol w="1481625"/>
                <a:gridCol w="1772650"/>
                <a:gridCol w="8769450"/>
              </a:tblGrid>
              <a:tr h="273157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3: Harm</a:t>
                      </a:r>
                      <a:endParaRPr sz="1800" u="none" cap="none" strike="noStrike">
                        <a:latin typeface="Times New Roman"/>
                        <a:ea typeface="Times New Roman"/>
                        <a:cs typeface="Times New Roman"/>
                        <a:sym typeface="Times New Roman"/>
                      </a:endParaRPr>
                    </a:p>
                  </a:txBody>
                  <a:tcPr marT="0" marB="0" marR="67125" marL="67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3824"/>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7125" marL="671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9"/>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SIHD who have ≥1 coronary arteries that are not anatomically or functionally significant (&lt;70% diameter of non–left main coronary artery stenosis, FFR &gt;0.80), coronary revascularization should not be performed with the primary or sole intent to improve survival.</a:t>
                      </a:r>
                      <a:endParaRPr sz="1600" u="none" cap="none" strike="noStrike">
                        <a:effectLst>
                          <a:glow>
                            <a:srgbClr val="000000"/>
                          </a:glow>
                          <a:outerShdw sx="0" sy="0">
                            <a:srgbClr val="000000"/>
                          </a:outerShdw>
                          <a:reflection blurRad="0" dir="0" dist="0" endPos="0" fadeDir="0" sx="0" kx="0" stA="0" sy="0" ky="0"/>
                        </a:effectLst>
                        <a:latin typeface="Calibri"/>
                        <a:ea typeface="Calibri"/>
                        <a:cs typeface="Calibri"/>
                        <a:sym typeface="Calibri"/>
                      </a:endParaRPr>
                    </a:p>
                  </a:txBody>
                  <a:tcPr marT="0" marB="0" marR="67125" marL="671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87"/>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42" name="Google Shape;642;p87"/>
          <p:cNvSpPr txBox="1"/>
          <p:nvPr>
            <p:ph type="ctrTitle"/>
          </p:nvPr>
        </p:nvSpPr>
        <p:spPr>
          <a:xfrm>
            <a:off x="228600" y="1752600"/>
            <a:ext cx="3352800" cy="1752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Figure 6. Revascularization in patients with SIHD.</a:t>
            </a:r>
            <a:endParaRPr/>
          </a:p>
        </p:txBody>
      </p:sp>
      <p:sp>
        <p:nvSpPr>
          <p:cNvPr id="643" name="Google Shape;643;p87"/>
          <p:cNvSpPr txBox="1"/>
          <p:nvPr/>
        </p:nvSpPr>
        <p:spPr>
          <a:xfrm>
            <a:off x="802106" y="3791634"/>
            <a:ext cx="22860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Colors correspond to Table 2.</a:t>
            </a:r>
            <a:endParaRPr/>
          </a:p>
        </p:txBody>
      </p:sp>
      <p:pic>
        <p:nvPicPr>
          <p:cNvPr id="644" name="Google Shape;644;p87"/>
          <p:cNvPicPr preferRelativeResize="0"/>
          <p:nvPr/>
        </p:nvPicPr>
        <p:blipFill rotWithShape="1">
          <a:blip r:embed="rId3">
            <a:alphaModFix/>
          </a:blip>
          <a:srcRect b="0" l="0" r="0" t="0"/>
          <a:stretch/>
        </p:blipFill>
        <p:spPr>
          <a:xfrm>
            <a:off x="3733800" y="0"/>
            <a:ext cx="8991601" cy="7493001"/>
          </a:xfrm>
          <a:prstGeom prst="rect">
            <a:avLst/>
          </a:prstGeom>
          <a:noFill/>
          <a:ln>
            <a:noFill/>
          </a:ln>
        </p:spPr>
      </p:pic>
      <p:sp>
        <p:nvSpPr>
          <p:cNvPr id="645" name="Google Shape;645;p87"/>
          <p:cNvSpPr txBox="1"/>
          <p:nvPr/>
        </p:nvSpPr>
        <p:spPr>
          <a:xfrm>
            <a:off x="802106" y="4770565"/>
            <a:ext cx="2931600" cy="1385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200">
                <a:solidFill>
                  <a:schemeClr val="dk1"/>
                </a:solidFill>
                <a:latin typeface="Arial"/>
                <a:ea typeface="Arial"/>
                <a:cs typeface="Arial"/>
                <a:sym typeface="Arial"/>
              </a:rPr>
              <a:t>CABG indicates coronary artery bypass graft; CAD, coronary artery disease; EF, ejection fraction; PCI, percutaneous coronary intervention; SIHD, stable ischemic heart disease; and GDMT, guideline-directed medical therapy.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88"/>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51" name="Google Shape;651;p88"/>
          <p:cNvSpPr txBox="1"/>
          <p:nvPr>
            <p:ph type="ctrTitle"/>
          </p:nvPr>
        </p:nvSpPr>
        <p:spPr>
          <a:xfrm>
            <a:off x="1924048" y="1371600"/>
            <a:ext cx="10782300"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Revascularization to reduce cardiovascular events in SIHD compared with medical therapy </a:t>
            </a:r>
            <a:endParaRPr/>
          </a:p>
        </p:txBody>
      </p:sp>
      <p:graphicFrame>
        <p:nvGraphicFramePr>
          <p:cNvPr id="652" name="Google Shape;652;p88"/>
          <p:cNvGraphicFramePr/>
          <p:nvPr/>
        </p:nvGraphicFramePr>
        <p:xfrm>
          <a:off x="1447799" y="2955759"/>
          <a:ext cx="3000000" cy="3000000"/>
        </p:xfrm>
        <a:graphic>
          <a:graphicData uri="http://schemas.openxmlformats.org/drawingml/2006/table">
            <a:tbl>
              <a:tblPr>
                <a:noFill/>
                <a:tableStyleId>{FAB99CFA-666B-41DC-912A-D035A717E7E8}</a:tableStyleId>
              </a:tblPr>
              <a:tblGrid>
                <a:gridCol w="1581850"/>
                <a:gridCol w="1769600"/>
                <a:gridCol w="8383350"/>
              </a:tblGrid>
              <a:tr h="1028700">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Revascularization to Reduce Cardiovascular Events in SIHD</a:t>
                      </a:r>
                      <a:r>
                        <a:rPr lang="en-US" sz="1800" u="none" cap="none" strike="noStrike">
                          <a:latin typeface="Times New Roman"/>
                          <a:ea typeface="Times New Roman"/>
                          <a:cs typeface="Times New Roman"/>
                          <a:sym typeface="Times New Roman"/>
                        </a:rPr>
                        <a:t> </a:t>
                      </a:r>
                      <a:r>
                        <a:rPr b="1" lang="en-US" sz="1800" u="none" cap="none" strike="noStrike">
                          <a:latin typeface="Times New Roman"/>
                          <a:ea typeface="Times New Roman"/>
                          <a:cs typeface="Times New Roman"/>
                          <a:sym typeface="Times New Roman"/>
                        </a:rPr>
                        <a:t>Compared with Medical Therapy</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 are summarized in Online Data Supplement 11.</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47195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71950">
                <a:tc gridSpan="3">
                  <a:txBody>
                    <a:bodyPr/>
                    <a:lstStyle/>
                    <a:p>
                      <a:pPr indent="0" lvl="0" marL="45720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Multivessel CAD</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21422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SIHD and multivessel CAD appropriate for either CABG or PCI, revascularization is reasonable to lower the risk of cardiovascular events such as spontaneous MI, unplanned urgent revascularizations, or cardiac death.</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p>
                      <a:pPr indent="0" lvl="0" marL="514350" marR="0" rtl="0" algn="l">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89"/>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58" name="Google Shape;658;p89"/>
          <p:cNvSpPr txBox="1"/>
          <p:nvPr>
            <p:ph type="ctrTitle"/>
          </p:nvPr>
        </p:nvSpPr>
        <p:spPr>
          <a:xfrm>
            <a:off x="1924049" y="1447800"/>
            <a:ext cx="10782300" cy="685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Revascularization to Improve Symptoms</a:t>
            </a:r>
            <a:endParaRPr/>
          </a:p>
        </p:txBody>
      </p:sp>
      <p:graphicFrame>
        <p:nvGraphicFramePr>
          <p:cNvPr id="659" name="Google Shape;659;p89"/>
          <p:cNvGraphicFramePr/>
          <p:nvPr/>
        </p:nvGraphicFramePr>
        <p:xfrm>
          <a:off x="998537" y="2542674"/>
          <a:ext cx="3000000" cy="3000000"/>
        </p:xfrm>
        <a:graphic>
          <a:graphicData uri="http://schemas.openxmlformats.org/drawingml/2006/table">
            <a:tbl>
              <a:tblPr>
                <a:noFill/>
                <a:tableStyleId>{FAB99CFA-666B-41DC-912A-D035A717E7E8}</a:tableStyleId>
              </a:tblPr>
              <a:tblGrid>
                <a:gridCol w="1301225"/>
                <a:gridCol w="1569050"/>
                <a:gridCol w="9763025"/>
              </a:tblGrid>
              <a:tr h="1123950">
                <a:tc gridSpan="3">
                  <a:txBody>
                    <a:bodyPr/>
                    <a:lstStyle/>
                    <a:p>
                      <a:pPr indent="-718820" lvl="0" marL="71882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Revascularization to Improve Symptoms </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12.</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51565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3225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E8AB7"/>
                    </a:solidFill>
                  </a:tcPr>
                </a:tc>
                <a:tc>
                  <a:txBody>
                    <a:bodyPr/>
                    <a:lstStyle/>
                    <a:p>
                      <a:pPr indent="0" lvl="0" marL="228600" marR="0" rtl="0" algn="l">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   In patients with refractory angina despite medical therapy and with significant coronary artery stenoses amenable to revascularization, revascularization is recommended to improve symptoms.</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2395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3: Harm</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3824"/>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C-LD</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0" lvl="0" marL="228600" marR="0" rtl="0" algn="l">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   In patients with angina but no anatomic or physiological criteria for revascularization, neither CABG nor PCI should be performed.</a:t>
                      </a:r>
                      <a:endParaRPr b="1"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6"/>
          <p:cNvSpPr txBox="1"/>
          <p:nvPr>
            <p:ph idx="1" type="subTitle"/>
          </p:nvPr>
        </p:nvSpPr>
        <p:spPr>
          <a:xfrm>
            <a:off x="876300" y="2362200"/>
            <a:ext cx="12877800" cy="2514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3200"/>
              <a:t>2. In patients being considered for coronary revascularization for whom the optimal treatment strategy is unclear, a multidisciplinary Heart Team approach is recommended.  Treatment decisions should be patient centered, incorporate patient preferences and goals, and include shared decision-making.</a:t>
            </a:r>
            <a:endParaRPr/>
          </a:p>
        </p:txBody>
      </p:sp>
      <p:sp>
        <p:nvSpPr>
          <p:cNvPr id="278" name="Google Shape;278;p36"/>
          <p:cNvSpPr txBox="1"/>
          <p:nvPr>
            <p:ph type="ctrTitle"/>
          </p:nvPr>
        </p:nvSpPr>
        <p:spPr>
          <a:xfrm>
            <a:off x="685800" y="1219200"/>
            <a:ext cx="12877800" cy="914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Top 10 Take Home Messages </a:t>
            </a:r>
            <a:br>
              <a:rPr lang="en-US" sz="3600">
                <a:latin typeface="Arial"/>
                <a:ea typeface="Arial"/>
                <a:cs typeface="Arial"/>
                <a:sym typeface="Arial"/>
              </a:rPr>
            </a:br>
            <a:endParaRPr sz="3600">
              <a:latin typeface="Arial"/>
              <a:ea typeface="Arial"/>
              <a:cs typeface="Arial"/>
              <a:sym typeface="Arial"/>
            </a:endParaRPr>
          </a:p>
        </p:txBody>
      </p:sp>
      <p:sp>
        <p:nvSpPr>
          <p:cNvPr id="279" name="Google Shape;279;p36"/>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8B8A"/>
              </a:buClr>
              <a:buSzPts val="800"/>
              <a:buFont typeface="Arial"/>
              <a:buNone/>
            </a:pPr>
            <a:fld id="{00000000-1234-1234-1234-123412341234}" type="slidenum">
              <a:rPr b="0" i="0" lang="en-US" sz="800" u="none" cap="none" strike="noStrike">
                <a:solidFill>
                  <a:srgbClr val="8A8B8A"/>
                </a:solidFill>
                <a:latin typeface="Arial"/>
                <a:ea typeface="Arial"/>
                <a:cs typeface="Arial"/>
                <a:sym typeface="Arial"/>
              </a:rPr>
              <a:t>‹#›</a:t>
            </a:fld>
            <a:endParaRPr b="0" i="0" sz="800" u="none" cap="none" strike="noStrike">
              <a:solidFill>
                <a:srgbClr val="8A8B8A"/>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90"/>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65" name="Google Shape;665;p90"/>
          <p:cNvSpPr txBox="1"/>
          <p:nvPr/>
        </p:nvSpPr>
        <p:spPr>
          <a:xfrm>
            <a:off x="2129631" y="3329970"/>
            <a:ext cx="10371000" cy="1569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Arial"/>
                <a:ea typeface="Arial"/>
                <a:cs typeface="Arial"/>
                <a:sym typeface="Arial"/>
              </a:rPr>
              <a:t>Situations in Which PCI or CABG Would Be Preferred</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91"/>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71" name="Google Shape;671;p91"/>
          <p:cNvSpPr txBox="1"/>
          <p:nvPr>
            <p:ph type="ctrTitle"/>
          </p:nvPr>
        </p:nvSpPr>
        <p:spPr>
          <a:xfrm>
            <a:off x="1924048" y="1066800"/>
            <a:ext cx="10782300" cy="685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Patients With Complex Disease</a:t>
            </a:r>
            <a:endParaRPr/>
          </a:p>
        </p:txBody>
      </p:sp>
      <p:graphicFrame>
        <p:nvGraphicFramePr>
          <p:cNvPr id="672" name="Google Shape;672;p91"/>
          <p:cNvGraphicFramePr/>
          <p:nvPr/>
        </p:nvGraphicFramePr>
        <p:xfrm>
          <a:off x="1760536" y="2133600"/>
          <a:ext cx="3000000" cy="3000000"/>
        </p:xfrm>
        <a:graphic>
          <a:graphicData uri="http://schemas.openxmlformats.org/drawingml/2006/table">
            <a:tbl>
              <a:tblPr>
                <a:noFill/>
                <a:tableStyleId>{FAB99CFA-666B-41DC-912A-D035A717E7E8}</a:tableStyleId>
              </a:tblPr>
              <a:tblGrid>
                <a:gridCol w="1564200"/>
                <a:gridCol w="1379775"/>
                <a:gridCol w="8165350"/>
              </a:tblGrid>
              <a:tr h="1219200">
                <a:tc gridSpan="3">
                  <a:txBody>
                    <a:bodyPr/>
                    <a:lstStyle/>
                    <a:p>
                      <a:pPr indent="0" lvl="0" marL="16891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Patients With Complex Disease</a:t>
                      </a:r>
                      <a:endParaRPr sz="1800" u="none" cap="none" strike="noStrike">
                        <a:latin typeface="Times New Roman"/>
                        <a:ea typeface="Times New Roman"/>
                        <a:cs typeface="Times New Roman"/>
                        <a:sym typeface="Times New Roman"/>
                      </a:endParaRPr>
                    </a:p>
                    <a:p>
                      <a:pPr indent="0" lvl="0" marL="16891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13.</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55935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6891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192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who require revascularization for significant left main CAD with high-complexity CAD, it is recommended to choose CABG over PCI to improve survival.</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7905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latin typeface="Times New Roman"/>
                          <a:ea typeface="Times New Roman"/>
                          <a:cs typeface="Times New Roman"/>
                          <a:sym typeface="Times New Roman"/>
                        </a:rPr>
                        <a:t>In patients who require revascularization for multivessel CAD with complex or diffuse CAD (e.g., SYNTAX score &gt;33), it is reasonable to choose CABG over PCI to confer a survival advantage.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92"/>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78" name="Google Shape;678;p92"/>
          <p:cNvSpPr txBox="1"/>
          <p:nvPr>
            <p:ph type="ctrTitle"/>
          </p:nvPr>
        </p:nvSpPr>
        <p:spPr>
          <a:xfrm>
            <a:off x="1924048" y="304800"/>
            <a:ext cx="10782300" cy="685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Patients With Diabetes </a:t>
            </a:r>
            <a:endParaRPr/>
          </a:p>
        </p:txBody>
      </p:sp>
      <p:graphicFrame>
        <p:nvGraphicFramePr>
          <p:cNvPr id="679" name="Google Shape;679;p92"/>
          <p:cNvGraphicFramePr/>
          <p:nvPr/>
        </p:nvGraphicFramePr>
        <p:xfrm>
          <a:off x="1722437" y="1219200"/>
          <a:ext cx="3000000" cy="3000000"/>
        </p:xfrm>
        <a:graphic>
          <a:graphicData uri="http://schemas.openxmlformats.org/drawingml/2006/table">
            <a:tbl>
              <a:tblPr>
                <a:noFill/>
                <a:tableStyleId>{FAB99CFA-666B-41DC-912A-D035A717E7E8}</a:tableStyleId>
              </a:tblPr>
              <a:tblGrid>
                <a:gridCol w="1060400"/>
                <a:gridCol w="1064850"/>
                <a:gridCol w="9060275"/>
              </a:tblGrid>
              <a:tr h="1008500">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Patients With Diabetes</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14.</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46267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5543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E8AB7"/>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diabetes and multivessel CAD with the involvement of the LAD, who are appropriate candidates for CABG, CABG (with a LIMA to the LAD) is recommended in preference to PCI to reduce mortality and repeat revascularizations.</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5543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diabetes who have multivessel CAD amenable to PCI and an indication for revascularization and are poor candidates for surgery, PCI can be useful to reduce long-term ischemic outcomes.</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5543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2b</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9B1C"/>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3"/>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diabetes who have left main stenosis and low- or intermediate-complexity CAD in the rest of the coronary anatomy, PCI may be considered an alternative to CABG to reduce major adverse cardiovascular outcomes.</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93"/>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85" name="Google Shape;685;p93"/>
          <p:cNvSpPr txBox="1"/>
          <p:nvPr>
            <p:ph type="ctrTitle"/>
          </p:nvPr>
        </p:nvSpPr>
        <p:spPr>
          <a:xfrm>
            <a:off x="1924047" y="762000"/>
            <a:ext cx="10782300" cy="685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Patients With Previous CABG</a:t>
            </a:r>
            <a:endParaRPr/>
          </a:p>
        </p:txBody>
      </p:sp>
      <p:graphicFrame>
        <p:nvGraphicFramePr>
          <p:cNvPr id="686" name="Google Shape;686;p93"/>
          <p:cNvGraphicFramePr/>
          <p:nvPr/>
        </p:nvGraphicFramePr>
        <p:xfrm>
          <a:off x="1465261" y="1981200"/>
          <a:ext cx="3000000" cy="3000000"/>
        </p:xfrm>
        <a:graphic>
          <a:graphicData uri="http://schemas.openxmlformats.org/drawingml/2006/table">
            <a:tbl>
              <a:tblPr>
                <a:noFill/>
                <a:tableStyleId>{FAB99CFA-666B-41DC-912A-D035A717E7E8}</a:tableStyleId>
              </a:tblPr>
              <a:tblGrid>
                <a:gridCol w="1057675"/>
                <a:gridCol w="1146600"/>
                <a:gridCol w="9495625"/>
              </a:tblGrid>
              <a:tr h="935850">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Patients With Previous CABG</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15.</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42932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3585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previous CABG with a patent LIMA to the LAD who need repeat revascularization, if PCI is feasible, it is reasonable to choose PCI over CABG. </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3585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C-LD</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previous CABG and refractory angina on GDMT that is attributable to LAD disease, it is reasonable to choose CABG over PCI when an internal mammary artery (IMA) can be used as a conduit to the LAD.</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3585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2b</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9B1C"/>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3"/>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previous CABG and complex CAD, it may be reasonable to choose CABG over PCI when an IMA can be used as a conduit to the LAD. </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94"/>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92" name="Google Shape;692;p94"/>
          <p:cNvSpPr txBox="1"/>
          <p:nvPr>
            <p:ph type="ctrTitle"/>
          </p:nvPr>
        </p:nvSpPr>
        <p:spPr>
          <a:xfrm>
            <a:off x="1924048" y="1600200"/>
            <a:ext cx="10782300" cy="685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DAPT Adherence </a:t>
            </a:r>
            <a:endParaRPr/>
          </a:p>
        </p:txBody>
      </p:sp>
      <p:graphicFrame>
        <p:nvGraphicFramePr>
          <p:cNvPr id="693" name="Google Shape;693;p94"/>
          <p:cNvGraphicFramePr/>
          <p:nvPr/>
        </p:nvGraphicFramePr>
        <p:xfrm>
          <a:off x="2217736" y="2895600"/>
          <a:ext cx="3000000" cy="3000000"/>
        </p:xfrm>
        <a:graphic>
          <a:graphicData uri="http://schemas.openxmlformats.org/drawingml/2006/table">
            <a:tbl>
              <a:tblPr>
                <a:noFill/>
                <a:tableStyleId>{FAB99CFA-666B-41DC-912A-D035A717E7E8}</a:tableStyleId>
              </a:tblPr>
              <a:tblGrid>
                <a:gridCol w="1333500"/>
                <a:gridCol w="1266200"/>
                <a:gridCol w="7595225"/>
              </a:tblGrid>
              <a:tr h="1122675">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a:t>
                      </a:r>
                      <a:r>
                        <a:rPr lang="en-US" sz="1800" u="none" cap="none" strike="noStrike">
                          <a:latin typeface="Times New Roman"/>
                          <a:ea typeface="Times New Roman"/>
                          <a:cs typeface="Times New Roman"/>
                          <a:sym typeface="Times New Roman"/>
                        </a:rPr>
                        <a:t> </a:t>
                      </a:r>
                      <a:r>
                        <a:rPr b="1" lang="en-US" sz="1800" u="none" cap="none" strike="noStrike">
                          <a:latin typeface="Times New Roman"/>
                          <a:ea typeface="Times New Roman"/>
                          <a:cs typeface="Times New Roman"/>
                          <a:sym typeface="Times New Roman"/>
                        </a:rPr>
                        <a:t>for DAPT Adherence</a:t>
                      </a:r>
                      <a:endParaRPr sz="1800" u="none" cap="none" strike="noStrike">
                        <a:latin typeface="Times New Roman"/>
                        <a:ea typeface="Times New Roman"/>
                        <a:cs typeface="Times New Roman"/>
                        <a:sym typeface="Times New Roman"/>
                      </a:endParaRPr>
                    </a:p>
                    <a:p>
                      <a:pPr indent="0" lvl="0" marL="0" marR="0" rtl="0" algn="ctr">
                        <a:lnSpc>
                          <a:spcPct val="107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 are summarized in Online Data Supplement 16.</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63490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3285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with multivessel CAD amenable to treatment with either PCI or CABG who are unable to access, tolerate, or adhere to DAPT for the appropriate duration of treatment, CABG is reasonable in preference to PCI.</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95"/>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99" name="Google Shape;699;p95"/>
          <p:cNvSpPr txBox="1"/>
          <p:nvPr/>
        </p:nvSpPr>
        <p:spPr>
          <a:xfrm>
            <a:off x="2129631" y="3329970"/>
            <a:ext cx="103710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Arial"/>
                <a:ea typeface="Arial"/>
                <a:cs typeface="Arial"/>
                <a:sym typeface="Arial"/>
              </a:rPr>
              <a:t>Special Populations and Situations</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96"/>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05" name="Google Shape;705;p96"/>
          <p:cNvSpPr txBox="1"/>
          <p:nvPr>
            <p:ph type="ctrTitle"/>
          </p:nvPr>
        </p:nvSpPr>
        <p:spPr>
          <a:xfrm>
            <a:off x="1924048" y="768303"/>
            <a:ext cx="10782300" cy="685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Revascularization in Pregnant Patients</a:t>
            </a:r>
            <a:endParaRPr/>
          </a:p>
        </p:txBody>
      </p:sp>
      <p:graphicFrame>
        <p:nvGraphicFramePr>
          <p:cNvPr id="706" name="Google Shape;706;p96"/>
          <p:cNvGraphicFramePr/>
          <p:nvPr/>
        </p:nvGraphicFramePr>
        <p:xfrm>
          <a:off x="2480468" y="1828800"/>
          <a:ext cx="3000000" cy="3000000"/>
        </p:xfrm>
        <a:graphic>
          <a:graphicData uri="http://schemas.openxmlformats.org/drawingml/2006/table">
            <a:tbl>
              <a:tblPr>
                <a:noFill/>
                <a:tableStyleId>{FAB99CFA-666B-41DC-912A-D035A717E7E8}</a:tableStyleId>
              </a:tblPr>
              <a:tblGrid>
                <a:gridCol w="1258975"/>
                <a:gridCol w="1094575"/>
                <a:gridCol w="7315925"/>
              </a:tblGrid>
              <a:tr h="1564150">
                <a:tc gridSpan="3">
                  <a:txBody>
                    <a:bodyPr/>
                    <a:lstStyle/>
                    <a:p>
                      <a:pPr indent="0" lvl="0" marL="48895"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Revascularization in Pregnant Patients</a:t>
                      </a:r>
                      <a:endParaRPr sz="1800" u="none" cap="none" strike="noStrike">
                        <a:latin typeface="Times New Roman"/>
                        <a:ea typeface="Times New Roman"/>
                        <a:cs typeface="Times New Roman"/>
                        <a:sym typeface="Times New Roman"/>
                      </a:endParaRPr>
                    </a:p>
                    <a:p>
                      <a:pPr indent="0" lvl="0" marL="48895"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17.</a:t>
                      </a:r>
                      <a:endParaRPr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540925">
                <a:tc>
                  <a:txBody>
                    <a:bodyPr/>
                    <a:lstStyle/>
                    <a:p>
                      <a:pPr indent="0" lvl="0" marL="115570" marR="111125"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13665" marR="11049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4953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17175">
                <a:tc>
                  <a:txBody>
                    <a:bodyPr/>
                    <a:lstStyle/>
                    <a:p>
                      <a:pPr indent="0" lvl="0" marL="3175"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3175"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C-LD</a:t>
                      </a:r>
                      <a:endParaRPr sz="18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pregnant patients with STEMI not caused by spontaneous coronary artery dissection (SCAD), it is reasonable to perform primary PCI as the preferred revascularization strategy.</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564150">
                <a:tc>
                  <a:txBody>
                    <a:bodyPr/>
                    <a:lstStyle/>
                    <a:p>
                      <a:pPr indent="0" lvl="0" marL="3175"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3175"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C-LD</a:t>
                      </a:r>
                      <a:endParaRPr sz="18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pregnant patients with NSTE-ACS, an invasive strategy is reasonable if medical therapy is ineffective for the management of life-threatening complications.</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97"/>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12" name="Google Shape;712;p97"/>
          <p:cNvSpPr txBox="1"/>
          <p:nvPr>
            <p:ph type="ctrTitle"/>
          </p:nvPr>
        </p:nvSpPr>
        <p:spPr>
          <a:xfrm>
            <a:off x="1924049" y="1471246"/>
            <a:ext cx="10782300" cy="685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Revascularization in Older Patients </a:t>
            </a:r>
            <a:endParaRPr/>
          </a:p>
        </p:txBody>
      </p:sp>
      <p:graphicFrame>
        <p:nvGraphicFramePr>
          <p:cNvPr id="713" name="Google Shape;713;p97"/>
          <p:cNvGraphicFramePr/>
          <p:nvPr/>
        </p:nvGraphicFramePr>
        <p:xfrm>
          <a:off x="1924049" y="2743200"/>
          <a:ext cx="3000000" cy="3000000"/>
        </p:xfrm>
        <a:graphic>
          <a:graphicData uri="http://schemas.openxmlformats.org/drawingml/2006/table">
            <a:tbl>
              <a:tblPr>
                <a:noFill/>
                <a:tableStyleId>{FAB99CFA-666B-41DC-912A-D035A717E7E8}</a:tableStyleId>
              </a:tblPr>
              <a:tblGrid>
                <a:gridCol w="1024325"/>
                <a:gridCol w="1037250"/>
                <a:gridCol w="8720725"/>
              </a:tblGrid>
              <a:tr h="1426075">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 for Revascularization in Older Patients</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 are summarized in Online Data Supplement 18.</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65427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260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older adults, as in all patients, the treatment strategy for CAD should be based on an individual patient’s preferences, cognitive function, and life expectancy.</a:t>
                      </a:r>
                      <a:endParaRPr b="1"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98"/>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19" name="Google Shape;719;p98"/>
          <p:cNvSpPr txBox="1"/>
          <p:nvPr>
            <p:ph type="ctrTitle"/>
          </p:nvPr>
        </p:nvSpPr>
        <p:spPr>
          <a:xfrm>
            <a:off x="1918186" y="1219200"/>
            <a:ext cx="10782300" cy="685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Revascularization in Patients With Chronic Kidney Disease (CKD)</a:t>
            </a:r>
            <a:endParaRPr/>
          </a:p>
        </p:txBody>
      </p:sp>
      <p:graphicFrame>
        <p:nvGraphicFramePr>
          <p:cNvPr id="720" name="Google Shape;720;p98"/>
          <p:cNvGraphicFramePr/>
          <p:nvPr/>
        </p:nvGraphicFramePr>
        <p:xfrm>
          <a:off x="1918187" y="2174631"/>
          <a:ext cx="3000000" cy="3000000"/>
        </p:xfrm>
        <a:graphic>
          <a:graphicData uri="http://schemas.openxmlformats.org/drawingml/2006/table">
            <a:tbl>
              <a:tblPr>
                <a:noFill/>
                <a:tableStyleId>{FAB99CFA-666B-41DC-912A-D035A717E7E8}</a:tableStyleId>
              </a:tblPr>
              <a:tblGrid>
                <a:gridCol w="1065300"/>
                <a:gridCol w="1095475"/>
                <a:gridCol w="8621525"/>
              </a:tblGrid>
              <a:tr h="1879050">
                <a:tc gridSpan="3">
                  <a:txBody>
                    <a:bodyPr/>
                    <a:lstStyle/>
                    <a:p>
                      <a:pPr indent="0" lvl="0" marL="0" marR="0" rtl="0" algn="ctr">
                        <a:lnSpc>
                          <a:spcPct val="200000"/>
                        </a:lnSpc>
                        <a:spcBef>
                          <a:spcPts val="0"/>
                        </a:spcBef>
                        <a:spcAft>
                          <a:spcPts val="0"/>
                        </a:spcAft>
                        <a:buNone/>
                      </a:pPr>
                      <a:br>
                        <a:rPr lang="en-US" sz="1800" u="none" cap="none" strike="noStrike">
                          <a:latin typeface="Times New Roman"/>
                          <a:ea typeface="Times New Roman"/>
                          <a:cs typeface="Times New Roman"/>
                          <a:sym typeface="Times New Roman"/>
                        </a:rPr>
                      </a:br>
                      <a:r>
                        <a:rPr b="1" lang="en-US" sz="1800" u="none" cap="none" strike="noStrike">
                          <a:latin typeface="Times New Roman"/>
                          <a:ea typeface="Times New Roman"/>
                          <a:cs typeface="Times New Roman"/>
                          <a:sym typeface="Times New Roman"/>
                        </a:rPr>
                        <a:t>Recommendations for Revascularization in Patients With CKD</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19.</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55935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192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C-LD</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CKD undergoing contrast media injection for coronary angiography, measures should be taken to minimize the risk of contrast-induced acute kidney injury (AKI).</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192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C-EO</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STEMI</a:t>
                      </a:r>
                      <a:r>
                        <a:rPr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 </a:t>
                      </a: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and</a:t>
                      </a:r>
                      <a:r>
                        <a:rPr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 </a:t>
                      </a: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CKD, coronary angiography and revascularization are recommended, with adequate measures to reduce the risk of AKI.</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99"/>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26" name="Google Shape;726;p99"/>
          <p:cNvSpPr txBox="1"/>
          <p:nvPr>
            <p:ph type="ctrTitle"/>
          </p:nvPr>
        </p:nvSpPr>
        <p:spPr>
          <a:xfrm>
            <a:off x="1924049" y="1471246"/>
            <a:ext cx="10782300" cy="685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Revascularization in Patients With Chronic Kidney Disease (CKD) (con’t.)</a:t>
            </a:r>
            <a:endParaRPr/>
          </a:p>
        </p:txBody>
      </p:sp>
      <p:graphicFrame>
        <p:nvGraphicFramePr>
          <p:cNvPr id="727" name="Google Shape;727;p99"/>
          <p:cNvGraphicFramePr/>
          <p:nvPr/>
        </p:nvGraphicFramePr>
        <p:xfrm>
          <a:off x="2484436" y="2514600"/>
          <a:ext cx="3000000" cy="3000000"/>
        </p:xfrm>
        <a:graphic>
          <a:graphicData uri="http://schemas.openxmlformats.org/drawingml/2006/table">
            <a:tbl>
              <a:tblPr>
                <a:noFill/>
                <a:tableStyleId>{FAB99CFA-666B-41DC-912A-D035A717E7E8}</a:tableStyleId>
              </a:tblPr>
              <a:tblGrid>
                <a:gridCol w="954550"/>
                <a:gridCol w="981600"/>
                <a:gridCol w="7725350"/>
              </a:tblGrid>
              <a:tr h="128060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3"/>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high-risk patients with NSTE-ACS and CKD, it is reasonable to perform coronary angiography and revascularization, with adequate measures to reduce the risk of AKI. </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806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C-EO</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4"/>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low-risk patients with NSTE-ACS and CKD, it is reasonable to weigh the risk of coronary angiography and revascularization against the potential benefit.</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806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3:No benefit</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7321"/>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5"/>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asymptomatic patients with stable CAD and CKD, routine angiography and revascularization are not recommended if there is no compelling indication.</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7"/>
          <p:cNvSpPr txBox="1"/>
          <p:nvPr>
            <p:ph idx="1" type="body"/>
          </p:nvPr>
        </p:nvSpPr>
        <p:spPr>
          <a:xfrm>
            <a:off x="769937" y="2344993"/>
            <a:ext cx="13258800" cy="5284500"/>
          </a:xfrm>
          <a:prstGeom prst="rect">
            <a:avLst/>
          </a:prstGeom>
          <a:noFill/>
          <a:ln>
            <a:noFill/>
          </a:ln>
        </p:spPr>
        <p:txBody>
          <a:bodyPr anchorCtr="0" anchor="t" bIns="45700" lIns="91425" spcFirstLastPara="1" rIns="91425" wrap="square" tIns="45700">
            <a:noAutofit/>
          </a:bodyPr>
          <a:lstStyle/>
          <a:p>
            <a:pPr indent="0" lvl="0" marL="0" rtl="0" algn="l">
              <a:lnSpc>
                <a:spcPct val="130000"/>
              </a:lnSpc>
              <a:spcBef>
                <a:spcPts val="0"/>
              </a:spcBef>
              <a:spcAft>
                <a:spcPts val="0"/>
              </a:spcAft>
              <a:buClr>
                <a:schemeClr val="dk1"/>
              </a:buClr>
              <a:buSzPts val="3200"/>
              <a:buNone/>
            </a:pPr>
            <a:r>
              <a:rPr lang="en-US" sz="3200"/>
              <a:t>3. For patients with significant left main disease, surgical revascularization is indicated to improve survival  relative to that likely to be achieved with medical therapy. Percutaneous revascularization is a reasonable option to improve survival, compared with medical therapy, in selected patients with low to medium anatomic complexity of coronary artery disease and left main disease that is equally suitable for surgical or percutaneous revascularization. </a:t>
            </a:r>
            <a:endParaRPr/>
          </a:p>
        </p:txBody>
      </p:sp>
      <p:sp>
        <p:nvSpPr>
          <p:cNvPr id="285" name="Google Shape;285;p37"/>
          <p:cNvSpPr txBox="1"/>
          <p:nvPr>
            <p:ph type="ctrTitle"/>
          </p:nvPr>
        </p:nvSpPr>
        <p:spPr>
          <a:xfrm>
            <a:off x="609600" y="1752600"/>
            <a:ext cx="12877800" cy="573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Top 10 Take Home Messages </a:t>
            </a:r>
            <a:br>
              <a:rPr lang="en-US" sz="3600">
                <a:latin typeface="Arial"/>
                <a:ea typeface="Arial"/>
                <a:cs typeface="Arial"/>
                <a:sym typeface="Arial"/>
              </a:rPr>
            </a:br>
            <a:endParaRPr sz="3600">
              <a:latin typeface="Arial"/>
              <a:ea typeface="Arial"/>
              <a:cs typeface="Arial"/>
              <a:sym typeface="Arial"/>
            </a:endParaRPr>
          </a:p>
        </p:txBody>
      </p:sp>
      <p:sp>
        <p:nvSpPr>
          <p:cNvPr id="286" name="Google Shape;286;p37"/>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8B8A"/>
              </a:buClr>
              <a:buSzPts val="800"/>
              <a:buFont typeface="Arial"/>
              <a:buNone/>
            </a:pPr>
            <a:fld id="{00000000-1234-1234-1234-123412341234}" type="slidenum">
              <a:rPr b="0" i="0" lang="en-US" sz="800" u="none" cap="none" strike="noStrike">
                <a:solidFill>
                  <a:srgbClr val="8A8B8A"/>
                </a:solidFill>
                <a:latin typeface="Arial"/>
                <a:ea typeface="Arial"/>
                <a:cs typeface="Arial"/>
                <a:sym typeface="Arial"/>
              </a:rPr>
              <a:t>‹#›</a:t>
            </a:fld>
            <a:endParaRPr b="0" i="0" sz="800" u="none" cap="none" strike="noStrike">
              <a:solidFill>
                <a:srgbClr val="8A8B8A"/>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100"/>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33" name="Google Shape;733;p100"/>
          <p:cNvSpPr txBox="1"/>
          <p:nvPr>
            <p:ph type="ctrTitle"/>
          </p:nvPr>
        </p:nvSpPr>
        <p:spPr>
          <a:xfrm>
            <a:off x="1724025" y="1066800"/>
            <a:ext cx="11182500" cy="1090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Table 9. Best Practices in the Catheterization Laboratory for Patients With CKD Undergoing Angiography </a:t>
            </a:r>
            <a:endParaRPr/>
          </a:p>
        </p:txBody>
      </p:sp>
      <p:graphicFrame>
        <p:nvGraphicFramePr>
          <p:cNvPr id="734" name="Google Shape;734;p100"/>
          <p:cNvGraphicFramePr/>
          <p:nvPr/>
        </p:nvGraphicFramePr>
        <p:xfrm>
          <a:off x="4259262" y="2895600"/>
          <a:ext cx="3000000" cy="3000000"/>
        </p:xfrm>
        <a:graphic>
          <a:graphicData uri="http://schemas.openxmlformats.org/drawingml/2006/table">
            <a:tbl>
              <a:tblPr>
                <a:noFill/>
                <a:tableStyleId>{FAB99CFA-666B-41DC-912A-D035A717E7E8}</a:tableStyleId>
              </a:tblPr>
              <a:tblGrid>
                <a:gridCol w="6111875"/>
              </a:tblGrid>
              <a:tr h="457200">
                <a:tc>
                  <a:txBody>
                    <a:bodyPr/>
                    <a:lstStyle/>
                    <a:p>
                      <a:pPr indent="-342900" lvl="0" marL="342900" marR="0" rtl="0" algn="l">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Assess the risk of contrast-induced AKI before the procedure </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57200">
                <a:tc>
                  <a:txBody>
                    <a:bodyPr/>
                    <a:lstStyle/>
                    <a:p>
                      <a:pPr indent="-342900" lvl="0" marL="342900" marR="0" rtl="0" algn="l">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Administer adequate preprocedural hydration </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57200">
                <a:tc>
                  <a:txBody>
                    <a:bodyPr/>
                    <a:lstStyle/>
                    <a:p>
                      <a:pPr indent="-342900" lvl="0" marL="342900" marR="0" rtl="0" algn="l">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Record the volume of contrast media administered, and minimize contrast use </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57200">
                <a:tc>
                  <a:txBody>
                    <a:bodyPr/>
                    <a:lstStyle/>
                    <a:p>
                      <a:pPr indent="-342900" lvl="0" marL="342900" marR="0" rtl="0" algn="l">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Pretreat with high-intensity statins </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57200">
                <a:tc>
                  <a:txBody>
                    <a:bodyPr/>
                    <a:lstStyle/>
                    <a:p>
                      <a:pPr indent="-342900" lvl="0" marL="342900" marR="0" rtl="0" algn="l">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Use radial artery if feasible </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57200">
                <a:tc>
                  <a:txBody>
                    <a:bodyPr/>
                    <a:lstStyle/>
                    <a:p>
                      <a:pPr indent="-342900" lvl="0" marL="342900" marR="0" rtl="0" algn="l">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Do not administer N-acetyl-L-cysteine to  prevent contrast-induced AKI </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57200">
                <a:tc>
                  <a:txBody>
                    <a:bodyPr/>
                    <a:lstStyle/>
                    <a:p>
                      <a:pPr indent="-342900" lvl="0" marL="342900" marR="0" rtl="0" algn="l">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Do not give prophylactic renal replacement therapy </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33725">
                <a:tc>
                  <a:txBody>
                    <a:bodyPr/>
                    <a:lstStyle/>
                    <a:p>
                      <a:pPr indent="-342900" lvl="0" marL="342900" marR="0" rtl="0" algn="l">
                        <a:spcBef>
                          <a:spcPts val="0"/>
                        </a:spcBef>
                        <a:spcAft>
                          <a:spcPts val="0"/>
                        </a:spcAft>
                        <a:buClr>
                          <a:schemeClr val="dk1"/>
                        </a:buClr>
                        <a:buSzPts val="1800"/>
                        <a:buFont typeface="Noto Sans Symbols"/>
                        <a:buChar char="∙"/>
                      </a:pPr>
                      <a:r>
                        <a:rPr lang="en-US" sz="1800" u="none" cap="none" strike="noStrike">
                          <a:latin typeface="Times New Roman"/>
                          <a:ea typeface="Times New Roman"/>
                          <a:cs typeface="Times New Roman"/>
                          <a:sym typeface="Times New Roman"/>
                        </a:rPr>
                        <a:t>Delay CABG in stable patients after angiography beyond 24 hours when clinically feasible </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735" name="Google Shape;735;p100"/>
          <p:cNvSpPr txBox="1"/>
          <p:nvPr/>
        </p:nvSpPr>
        <p:spPr>
          <a:xfrm>
            <a:off x="4114800" y="7010400"/>
            <a:ext cx="7315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chemeClr val="dk1"/>
                </a:solidFill>
                <a:latin typeface="Arial"/>
                <a:ea typeface="Arial"/>
                <a:cs typeface="Arial"/>
                <a:sym typeface="Arial"/>
              </a:rPr>
              <a:t>AKI indicates acute kidney injury; CABG, coronary artery bypass graft; and CKD, chronic kidney disease.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101"/>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41" name="Google Shape;741;p101"/>
          <p:cNvSpPr txBox="1"/>
          <p:nvPr>
            <p:ph type="ctrTitle"/>
          </p:nvPr>
        </p:nvSpPr>
        <p:spPr>
          <a:xfrm>
            <a:off x="1724024" y="1219200"/>
            <a:ext cx="11182500" cy="1090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Revascularization in Patients Before Noncardiac Surgery</a:t>
            </a:r>
            <a:endParaRPr/>
          </a:p>
        </p:txBody>
      </p:sp>
      <p:graphicFrame>
        <p:nvGraphicFramePr>
          <p:cNvPr id="742" name="Google Shape;742;p101"/>
          <p:cNvGraphicFramePr/>
          <p:nvPr/>
        </p:nvGraphicFramePr>
        <p:xfrm>
          <a:off x="1912937" y="2971800"/>
          <a:ext cx="3000000" cy="3000000"/>
        </p:xfrm>
        <a:graphic>
          <a:graphicData uri="http://schemas.openxmlformats.org/drawingml/2006/table">
            <a:tbl>
              <a:tblPr>
                <a:noFill/>
                <a:tableStyleId>{FAB99CFA-666B-41DC-912A-D035A717E7E8}</a:tableStyleId>
              </a:tblPr>
              <a:tblGrid>
                <a:gridCol w="1067475"/>
                <a:gridCol w="946475"/>
                <a:gridCol w="8790550"/>
              </a:tblGrid>
              <a:tr h="1037475">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 for Revascularization in Patients Before Noncardiac Surgery</a:t>
                      </a:r>
                      <a:endParaRPr sz="1800" u="none" cap="none" strike="noStrike">
                        <a:latin typeface="Times New Roman"/>
                        <a:ea typeface="Times New Roman"/>
                        <a:cs typeface="Times New Roman"/>
                        <a:sym typeface="Times New Roman"/>
                      </a:endParaRPr>
                    </a:p>
                    <a:p>
                      <a:pPr indent="0" lvl="0" marL="0" marR="0" rtl="0" algn="ctr">
                        <a:lnSpc>
                          <a:spcPct val="107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 are summarized in Online Data Supplement 20.</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58670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709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3: No benefit</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7321"/>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with non–left main or noncomplex CAD who are undergoing noncardiac surgery, routine coronary revascularization is not recommended solely to reduce perioperative cardiovascular events.</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102"/>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48" name="Google Shape;748;p102"/>
          <p:cNvSpPr txBox="1"/>
          <p:nvPr>
            <p:ph type="ctrTitle"/>
          </p:nvPr>
        </p:nvSpPr>
        <p:spPr>
          <a:xfrm>
            <a:off x="1724024" y="838200"/>
            <a:ext cx="11182500" cy="1090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Revascularization in Patients to Reduce Ventricular Arrhythmias </a:t>
            </a:r>
            <a:endParaRPr/>
          </a:p>
        </p:txBody>
      </p:sp>
      <p:graphicFrame>
        <p:nvGraphicFramePr>
          <p:cNvPr id="749" name="Google Shape;749;p102"/>
          <p:cNvGraphicFramePr/>
          <p:nvPr/>
        </p:nvGraphicFramePr>
        <p:xfrm>
          <a:off x="1798637" y="2157046"/>
          <a:ext cx="3000000" cy="3000000"/>
        </p:xfrm>
        <a:graphic>
          <a:graphicData uri="http://schemas.openxmlformats.org/drawingml/2006/table">
            <a:tbl>
              <a:tblPr>
                <a:noFill/>
                <a:tableStyleId>{FAB99CFA-666B-41DC-912A-D035A717E7E8}</a:tableStyleId>
              </a:tblPr>
              <a:tblGrid>
                <a:gridCol w="1535800"/>
                <a:gridCol w="1555675"/>
                <a:gridCol w="7941650"/>
              </a:tblGrid>
              <a:tr h="1131175">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Revascularization in Patients to Reduce Ventricular Arrhythmias</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21.</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51895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433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with ventricular fibrillation, polymorphic ventricular tachycardia (VT), or cardiac arrest, revascularization of significant CAD is recommended to improve survival.</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433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3: No Benefit</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7321"/>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C-LD</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latin typeface="Times New Roman"/>
                          <a:ea typeface="Times New Roman"/>
                          <a:cs typeface="Times New Roman"/>
                          <a:sym typeface="Times New Roman"/>
                        </a:rPr>
                        <a:t>In patients with CAD and suspected scar-mediated sustained monomorphic VT, revascularization is not recommended for the sole purpose of preventing recurrent VT.</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103"/>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55" name="Google Shape;755;p103"/>
          <p:cNvSpPr txBox="1"/>
          <p:nvPr>
            <p:ph type="ctrTitle"/>
          </p:nvPr>
        </p:nvSpPr>
        <p:spPr>
          <a:xfrm>
            <a:off x="2538411" y="1066800"/>
            <a:ext cx="9553500" cy="709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Revascularization in Patients With SCAD</a:t>
            </a:r>
            <a:endParaRPr/>
          </a:p>
        </p:txBody>
      </p:sp>
      <p:graphicFrame>
        <p:nvGraphicFramePr>
          <p:cNvPr id="756" name="Google Shape;756;p103"/>
          <p:cNvGraphicFramePr/>
          <p:nvPr/>
        </p:nvGraphicFramePr>
        <p:xfrm>
          <a:off x="2171699" y="2133600"/>
          <a:ext cx="3000000" cy="3000000"/>
        </p:xfrm>
        <a:graphic>
          <a:graphicData uri="http://schemas.openxmlformats.org/drawingml/2006/table">
            <a:tbl>
              <a:tblPr>
                <a:noFill/>
                <a:tableStyleId>{FAB99CFA-666B-41DC-912A-D035A717E7E8}</a:tableStyleId>
              </a:tblPr>
              <a:tblGrid>
                <a:gridCol w="1222100"/>
                <a:gridCol w="1065725"/>
                <a:gridCol w="7999175"/>
              </a:tblGrid>
              <a:tr h="1723775">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Revascularization in Patients With SCAD</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22.</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79082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237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2b</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9B1C"/>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C-LD</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SCAD who have hemodynamic instability or ongoing ischemia despite conservative therapy, revascularization may be considered if feasible.</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9082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3: Harm</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3824"/>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C-LD</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Routine revascularization for SCAD should not be performed.</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104"/>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62" name="Google Shape;762;p104"/>
          <p:cNvSpPr txBox="1"/>
          <p:nvPr>
            <p:ph type="ctrTitle"/>
          </p:nvPr>
        </p:nvSpPr>
        <p:spPr>
          <a:xfrm>
            <a:off x="2538412" y="1676400"/>
            <a:ext cx="9553500" cy="709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Revascularization in Patients With Cardiac Allografts</a:t>
            </a:r>
            <a:endParaRPr/>
          </a:p>
        </p:txBody>
      </p:sp>
      <p:graphicFrame>
        <p:nvGraphicFramePr>
          <p:cNvPr id="763" name="Google Shape;763;p104"/>
          <p:cNvGraphicFramePr/>
          <p:nvPr/>
        </p:nvGraphicFramePr>
        <p:xfrm>
          <a:off x="2103438" y="2895600"/>
          <a:ext cx="3000000" cy="3000000"/>
        </p:xfrm>
        <a:graphic>
          <a:graphicData uri="http://schemas.openxmlformats.org/drawingml/2006/table">
            <a:tbl>
              <a:tblPr>
                <a:noFill/>
                <a:tableStyleId>{FAB99CFA-666B-41DC-912A-D035A717E7E8}</a:tableStyleId>
              </a:tblPr>
              <a:tblGrid>
                <a:gridCol w="979800"/>
                <a:gridCol w="992325"/>
                <a:gridCol w="8451400"/>
              </a:tblGrid>
              <a:tr h="742350">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 for Revascularization in Patients With Cardiac Allografts</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74235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180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C-LD</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with cardiac allograft vasculopathy and severe, proximal, discrete coronary lesions, revascularization with PCI is reasonable (1, 2).</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105"/>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69" name="Google Shape;769;p105"/>
          <p:cNvSpPr txBox="1"/>
          <p:nvPr/>
        </p:nvSpPr>
        <p:spPr>
          <a:xfrm>
            <a:off x="2129631" y="3329970"/>
            <a:ext cx="103710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Arial"/>
                <a:ea typeface="Arial"/>
                <a:cs typeface="Arial"/>
                <a:sym typeface="Arial"/>
              </a:rPr>
              <a:t>General Procedural Issues for PCI </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106"/>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75" name="Google Shape;775;p106"/>
          <p:cNvSpPr txBox="1"/>
          <p:nvPr>
            <p:ph type="ctrTitle"/>
          </p:nvPr>
        </p:nvSpPr>
        <p:spPr>
          <a:xfrm>
            <a:off x="2538412" y="1447800"/>
            <a:ext cx="9553500" cy="709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Radial and Femoral Approaches for PCI </a:t>
            </a:r>
            <a:endParaRPr/>
          </a:p>
        </p:txBody>
      </p:sp>
      <p:graphicFrame>
        <p:nvGraphicFramePr>
          <p:cNvPr id="776" name="Google Shape;776;p106"/>
          <p:cNvGraphicFramePr/>
          <p:nvPr/>
        </p:nvGraphicFramePr>
        <p:xfrm>
          <a:off x="1836737" y="2590800"/>
          <a:ext cx="3000000" cy="3000000"/>
        </p:xfrm>
        <a:graphic>
          <a:graphicData uri="http://schemas.openxmlformats.org/drawingml/2006/table">
            <a:tbl>
              <a:tblPr>
                <a:noFill/>
                <a:tableStyleId>{FAB99CFA-666B-41DC-912A-D035A717E7E8}</a:tableStyleId>
              </a:tblPr>
              <a:tblGrid>
                <a:gridCol w="935725"/>
                <a:gridCol w="946675"/>
                <a:gridCol w="9074525"/>
              </a:tblGrid>
              <a:tr h="1276175">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Radial and Femoral Approaches for PCI</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23.</a:t>
                      </a:r>
                      <a:r>
                        <a:rPr b="1"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58547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61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E8AB7"/>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ACS undergoing PCI, a radial approach is indicated in preference to a femoral approach to reduce the risk of death, vascular complications, or bleeding.</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61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E8AB7"/>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SIHD undergoing PCI, the radial approach is recommended to reduce access site bleeding and vascular complications</a:t>
                      </a:r>
                      <a:r>
                        <a:rPr b="1" lang="en-US"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107"/>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82" name="Google Shape;782;p107"/>
          <p:cNvSpPr txBox="1"/>
          <p:nvPr>
            <p:ph type="ctrTitle"/>
          </p:nvPr>
        </p:nvSpPr>
        <p:spPr>
          <a:xfrm>
            <a:off x="4736306" y="1295400"/>
            <a:ext cx="5157900" cy="685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Choice of Stent Type</a:t>
            </a:r>
            <a:endParaRPr/>
          </a:p>
        </p:txBody>
      </p:sp>
      <p:graphicFrame>
        <p:nvGraphicFramePr>
          <p:cNvPr id="783" name="Google Shape;783;p107"/>
          <p:cNvGraphicFramePr/>
          <p:nvPr/>
        </p:nvGraphicFramePr>
        <p:xfrm>
          <a:off x="2484437" y="2514600"/>
          <a:ext cx="3000000" cy="3000000"/>
        </p:xfrm>
        <a:graphic>
          <a:graphicData uri="http://schemas.openxmlformats.org/drawingml/2006/table">
            <a:tbl>
              <a:tblPr>
                <a:noFill/>
                <a:tableStyleId>{FAB99CFA-666B-41DC-912A-D035A717E7E8}</a:tableStyleId>
              </a:tblPr>
              <a:tblGrid>
                <a:gridCol w="952625"/>
                <a:gridCol w="964225"/>
                <a:gridCol w="7744675"/>
              </a:tblGrid>
              <a:tr h="1219475">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 for Choice of Stent Type </a:t>
                      </a:r>
                      <a:endParaRPr sz="1800" u="none" cap="none" strike="noStrike">
                        <a:latin typeface="Times New Roman"/>
                        <a:ea typeface="Times New Roman"/>
                        <a:cs typeface="Times New Roman"/>
                        <a:sym typeface="Times New Roman"/>
                      </a:endParaRPr>
                    </a:p>
                    <a:p>
                      <a:pPr indent="0" lvl="0" marL="0" marR="0" rtl="0" algn="ctr">
                        <a:lnSpc>
                          <a:spcPct val="107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 are summarized in Online Data Supplement 24.</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68962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5031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E8AB7"/>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undergoing PCI, DES should be used in preference to BMS to prevent restenosis, MI, or acute stent thrombosis.</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108"/>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89" name="Google Shape;789;p108"/>
          <p:cNvSpPr txBox="1"/>
          <p:nvPr>
            <p:ph type="ctrTitle"/>
          </p:nvPr>
        </p:nvSpPr>
        <p:spPr>
          <a:xfrm>
            <a:off x="3815952" y="685800"/>
            <a:ext cx="6998400" cy="685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Use of Intravascular Imaging </a:t>
            </a:r>
            <a:endParaRPr/>
          </a:p>
        </p:txBody>
      </p:sp>
      <p:graphicFrame>
        <p:nvGraphicFramePr>
          <p:cNvPr id="790" name="Google Shape;790;p108"/>
          <p:cNvGraphicFramePr/>
          <p:nvPr/>
        </p:nvGraphicFramePr>
        <p:xfrm>
          <a:off x="1798637" y="1787769"/>
          <a:ext cx="3000000" cy="3000000"/>
        </p:xfrm>
        <a:graphic>
          <a:graphicData uri="http://schemas.openxmlformats.org/drawingml/2006/table">
            <a:tbl>
              <a:tblPr>
                <a:noFill/>
                <a:tableStyleId>{FAB99CFA-666B-41DC-912A-D035A717E7E8}</a:tableStyleId>
              </a:tblPr>
              <a:tblGrid>
                <a:gridCol w="1087875"/>
                <a:gridCol w="1101100"/>
                <a:gridCol w="8844150"/>
              </a:tblGrid>
              <a:tr h="1140700">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Use of Intravascular Imaging</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25.</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52332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407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undergoing coronary stent implantation, IVUS can be useful for procedural guidance, particularly in cases of left main or complex coronary artery stenting, to reduce ischemic events.</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407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latin typeface="Times New Roman"/>
                          <a:ea typeface="Times New Roman"/>
                          <a:cs typeface="Times New Roman"/>
                          <a:sym typeface="Times New Roman"/>
                        </a:rPr>
                        <a:t>In patients undergoing coronary stent implantation, OCT is a reasonable alternative to IVUS for procedural guidance, except in ostial left main disease.</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407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C-LD</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3"/>
                      </a:pPr>
                      <a:r>
                        <a:rPr b="1" lang="en-US" sz="1800" u="none" cap="none" strike="noStrike">
                          <a:solidFill>
                            <a:srgbClr val="000000"/>
                          </a:solidFill>
                          <a:latin typeface="Times New Roman"/>
                          <a:ea typeface="Times New Roman"/>
                          <a:cs typeface="Times New Roman"/>
                          <a:sym typeface="Times New Roman"/>
                        </a:rPr>
                        <a:t>In patients with stent failure, IVUS or OCT is reasonable to determine the mechanism of stent failure.</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109"/>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796" name="Google Shape;796;p109"/>
          <p:cNvSpPr txBox="1"/>
          <p:nvPr>
            <p:ph type="ctrTitle"/>
          </p:nvPr>
        </p:nvSpPr>
        <p:spPr>
          <a:xfrm>
            <a:off x="3815952" y="1447800"/>
            <a:ext cx="6998400" cy="685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Thrombectomy</a:t>
            </a:r>
            <a:endParaRPr/>
          </a:p>
        </p:txBody>
      </p:sp>
      <p:graphicFrame>
        <p:nvGraphicFramePr>
          <p:cNvPr id="797" name="Google Shape;797;p109"/>
          <p:cNvGraphicFramePr/>
          <p:nvPr/>
        </p:nvGraphicFramePr>
        <p:xfrm>
          <a:off x="2613818" y="2514600"/>
          <a:ext cx="3000000" cy="3000000"/>
        </p:xfrm>
        <a:graphic>
          <a:graphicData uri="http://schemas.openxmlformats.org/drawingml/2006/table">
            <a:tbl>
              <a:tblPr>
                <a:noFill/>
                <a:tableStyleId>{FAB99CFA-666B-41DC-912A-D035A717E7E8}</a:tableStyleId>
              </a:tblPr>
              <a:tblGrid>
                <a:gridCol w="957200"/>
                <a:gridCol w="938400"/>
                <a:gridCol w="7507175"/>
              </a:tblGrid>
              <a:tr h="1636800">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 for Thrombectomy</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 are summarized in Online Data Supplement 26.</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70742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5419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3: No Benefit</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7321"/>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E8AB7"/>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with STEMI, routine aspiration thrombectomy before primary PCI is not useful.</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8"/>
          <p:cNvSpPr txBox="1"/>
          <p:nvPr>
            <p:ph idx="1" type="subTitle"/>
          </p:nvPr>
        </p:nvSpPr>
        <p:spPr>
          <a:xfrm>
            <a:off x="876300" y="2362200"/>
            <a:ext cx="12877800" cy="4419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sz="3200"/>
              <a:t>4. Updated evidence from contemporary trials supplement older evidence with regard to mortality benefit of revascularization in patients with stable ischemic heart disease, normal left ventricular ejection fraction, and triple-vessel coronary artery disease. Surgical revascularization may be reasonable to improve survival. A survival benefit with percutaneous revascularization is uncertain. Revascularization decisions are based on consideration of disease complexity, technical feasibility of treatment, and a Heart Team discussion. </a:t>
            </a:r>
            <a:endParaRPr/>
          </a:p>
        </p:txBody>
      </p:sp>
      <p:sp>
        <p:nvSpPr>
          <p:cNvPr id="292" name="Google Shape;292;p38"/>
          <p:cNvSpPr txBox="1"/>
          <p:nvPr>
            <p:ph type="ctrTitle"/>
          </p:nvPr>
        </p:nvSpPr>
        <p:spPr>
          <a:xfrm>
            <a:off x="685800" y="1219200"/>
            <a:ext cx="12877800" cy="914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Top 10 Take Home Messages </a:t>
            </a:r>
            <a:br>
              <a:rPr lang="en-US" sz="3600">
                <a:latin typeface="Arial"/>
                <a:ea typeface="Arial"/>
                <a:cs typeface="Arial"/>
                <a:sym typeface="Arial"/>
              </a:rPr>
            </a:br>
            <a:endParaRPr sz="3600">
              <a:latin typeface="Arial"/>
              <a:ea typeface="Arial"/>
              <a:cs typeface="Arial"/>
              <a:sym typeface="Arial"/>
            </a:endParaRPr>
          </a:p>
        </p:txBody>
      </p:sp>
      <p:sp>
        <p:nvSpPr>
          <p:cNvPr id="293" name="Google Shape;293;p38"/>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8B8A"/>
              </a:buClr>
              <a:buSzPts val="800"/>
              <a:buFont typeface="Arial"/>
              <a:buNone/>
            </a:pPr>
            <a:fld id="{00000000-1234-1234-1234-123412341234}" type="slidenum">
              <a:rPr b="0" i="0" lang="en-US" sz="800" u="none" cap="none" strike="noStrike">
                <a:solidFill>
                  <a:srgbClr val="8A8B8A"/>
                </a:solidFill>
                <a:latin typeface="Arial"/>
                <a:ea typeface="Arial"/>
                <a:cs typeface="Arial"/>
                <a:sym typeface="Arial"/>
              </a:rPr>
              <a:t>‹#›</a:t>
            </a:fld>
            <a:endParaRPr b="0" i="0" sz="800" u="none" cap="none" strike="noStrike">
              <a:solidFill>
                <a:srgbClr val="8A8B8A"/>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110"/>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03" name="Google Shape;803;p110"/>
          <p:cNvSpPr txBox="1"/>
          <p:nvPr>
            <p:ph type="ctrTitle"/>
          </p:nvPr>
        </p:nvSpPr>
        <p:spPr>
          <a:xfrm>
            <a:off x="3815952" y="1066800"/>
            <a:ext cx="6998400" cy="685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Treatment of Calcified Lesions</a:t>
            </a:r>
            <a:endParaRPr/>
          </a:p>
        </p:txBody>
      </p:sp>
      <p:graphicFrame>
        <p:nvGraphicFramePr>
          <p:cNvPr id="804" name="Google Shape;804;p110"/>
          <p:cNvGraphicFramePr/>
          <p:nvPr/>
        </p:nvGraphicFramePr>
        <p:xfrm>
          <a:off x="1794668" y="2057400"/>
          <a:ext cx="3000000" cy="3000000"/>
        </p:xfrm>
        <a:graphic>
          <a:graphicData uri="http://schemas.openxmlformats.org/drawingml/2006/table">
            <a:tbl>
              <a:tblPr>
                <a:noFill/>
                <a:tableStyleId>{FAB99CFA-666B-41DC-912A-D035A717E7E8}</a:tableStyleId>
              </a:tblPr>
              <a:tblGrid>
                <a:gridCol w="920825"/>
                <a:gridCol w="1022400"/>
                <a:gridCol w="9097825"/>
              </a:tblGrid>
              <a:tr h="1276350">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the Treatment of Calcified Lesions</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27.</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58557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7635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fibrotic or heavily calcified lesions, plaque modification with rotational atherectomy can be useful to improve procedural success.</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6712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2b</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9B1C"/>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fibrotic or heavily calcified lesions, plaque modification with orbital atherectomy, balloon atherotomy, laser angioplasty, or intracoronary lithotripsy may be considered to improve procedural success.</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111"/>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10" name="Google Shape;810;p111"/>
          <p:cNvSpPr txBox="1"/>
          <p:nvPr>
            <p:ph type="ctrTitle"/>
          </p:nvPr>
        </p:nvSpPr>
        <p:spPr>
          <a:xfrm>
            <a:off x="2631876" y="533400"/>
            <a:ext cx="9366600" cy="1066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Treatment of Saphenous Vein Graft (SVG) Disease (Previous CABG)</a:t>
            </a:r>
            <a:endParaRPr/>
          </a:p>
        </p:txBody>
      </p:sp>
      <p:graphicFrame>
        <p:nvGraphicFramePr>
          <p:cNvPr id="811" name="Google Shape;811;p111"/>
          <p:cNvGraphicFramePr/>
          <p:nvPr/>
        </p:nvGraphicFramePr>
        <p:xfrm>
          <a:off x="998537" y="1752600"/>
          <a:ext cx="3000000" cy="3000000"/>
        </p:xfrm>
        <a:graphic>
          <a:graphicData uri="http://schemas.openxmlformats.org/drawingml/2006/table">
            <a:tbl>
              <a:tblPr>
                <a:noFill/>
                <a:tableStyleId>{FAB99CFA-666B-41DC-912A-D035A717E7E8}</a:tableStyleId>
              </a:tblPr>
              <a:tblGrid>
                <a:gridCol w="1379550"/>
                <a:gridCol w="1379550"/>
                <a:gridCol w="9874200"/>
              </a:tblGrid>
              <a:tr h="948850">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Treatment of SVG Disease (Previous CABG)</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28.</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43532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624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 </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select patients with previous CABG undergoing PCI of a SVG, the use of an embolic protection device, when technically feasible, is reasonable to decrease the risk of distal embolization.</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624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latin typeface="Times New Roman"/>
                          <a:ea typeface="Times New Roman"/>
                          <a:cs typeface="Times New Roman"/>
                          <a:sym typeface="Times New Roman"/>
                        </a:rPr>
                        <a:t>In patients with previous CABG, if PCI of a diseased native coronary artery is feasible, then it is reasonable to choose PCI of the native coronary artery over PCI of the severely diseased SVG.</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4885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3: No Benefit</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7321"/>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C-LD</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3"/>
                      </a:pPr>
                      <a:r>
                        <a:rPr b="1" lang="en-US" sz="1800" u="none" cap="none" strike="noStrike">
                          <a:solidFill>
                            <a:srgbClr val="000000"/>
                          </a:solidFill>
                          <a:latin typeface="Times New Roman"/>
                          <a:ea typeface="Times New Roman"/>
                          <a:cs typeface="Times New Roman"/>
                          <a:sym typeface="Times New Roman"/>
                        </a:rPr>
                        <a:t>In patients with a chronic occlusion of a SVG, percutaneous revascularization of the SVG should not be performed.</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112"/>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17" name="Google Shape;817;p112"/>
          <p:cNvSpPr txBox="1"/>
          <p:nvPr>
            <p:ph type="ctrTitle"/>
          </p:nvPr>
        </p:nvSpPr>
        <p:spPr>
          <a:xfrm>
            <a:off x="3815952" y="1447800"/>
            <a:ext cx="6998400" cy="6858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Treatment of CTO</a:t>
            </a:r>
            <a:endParaRPr/>
          </a:p>
        </p:txBody>
      </p:sp>
      <p:graphicFrame>
        <p:nvGraphicFramePr>
          <p:cNvPr id="818" name="Google Shape;818;p112"/>
          <p:cNvGraphicFramePr/>
          <p:nvPr/>
        </p:nvGraphicFramePr>
        <p:xfrm>
          <a:off x="2027236" y="2480609"/>
          <a:ext cx="3000000" cy="3000000"/>
        </p:xfrm>
        <a:graphic>
          <a:graphicData uri="http://schemas.openxmlformats.org/drawingml/2006/table">
            <a:tbl>
              <a:tblPr>
                <a:noFill/>
                <a:tableStyleId>{FAB99CFA-666B-41DC-912A-D035A717E7E8}</a:tableStyleId>
              </a:tblPr>
              <a:tblGrid>
                <a:gridCol w="975100"/>
                <a:gridCol w="987800"/>
                <a:gridCol w="8613025"/>
              </a:tblGrid>
              <a:tr h="1407375">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 for Treatment of CTO</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 are summarized in Online Data Supplement 29.</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64567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Recommendation</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4073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2b</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9B1C"/>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with suitable anatomy who have refractory angina on medical therapy, after treatment of non-CTO lesions, the benefit of PCI of a CTO to improve symptoms is uncertain. </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113"/>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24" name="Google Shape;824;p113"/>
          <p:cNvSpPr txBox="1"/>
          <p:nvPr>
            <p:ph type="ctrTitle"/>
          </p:nvPr>
        </p:nvSpPr>
        <p:spPr>
          <a:xfrm>
            <a:off x="3050976" y="685800"/>
            <a:ext cx="8528400" cy="1143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Treatment of Patients With Stent Restenosis</a:t>
            </a:r>
            <a:endParaRPr/>
          </a:p>
        </p:txBody>
      </p:sp>
      <p:graphicFrame>
        <p:nvGraphicFramePr>
          <p:cNvPr id="825" name="Google Shape;825;p113"/>
          <p:cNvGraphicFramePr/>
          <p:nvPr/>
        </p:nvGraphicFramePr>
        <p:xfrm>
          <a:off x="1006475" y="2133600"/>
          <a:ext cx="3000000" cy="3000000"/>
        </p:xfrm>
        <a:graphic>
          <a:graphicData uri="http://schemas.openxmlformats.org/drawingml/2006/table">
            <a:tbl>
              <a:tblPr>
                <a:noFill/>
                <a:tableStyleId>{FAB99CFA-666B-41DC-912A-D035A717E7E8}</a:tableStyleId>
              </a:tblPr>
              <a:tblGrid>
                <a:gridCol w="1208750"/>
                <a:gridCol w="1213800"/>
                <a:gridCol w="10194900"/>
              </a:tblGrid>
              <a:tr h="675775">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Treatment of Patients With Stent Restenosis</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30.</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36575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757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E8AB7"/>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who develop clinical in-stent restenosis (ISR) for whom repeat PCI is planned, a DES should be used to improve outcomes if anatomic factors are appropriate and the patient is able to comply with DAPT.</a:t>
                      </a:r>
                      <a:endParaRPr b="1"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5315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C-EO</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symptomatic recurrent diffuse ISR with an indication for revascularization, CABG can be useful over repeat PCI to reduce recurrent events.</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11315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2b</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9B1C"/>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3"/>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who develop recurrent ISR, brachytherapy may be considered to improve symptoms.</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114"/>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31" name="Google Shape;831;p114"/>
          <p:cNvSpPr txBox="1"/>
          <p:nvPr>
            <p:ph type="ctrTitle"/>
          </p:nvPr>
        </p:nvSpPr>
        <p:spPr>
          <a:xfrm>
            <a:off x="3050975" y="990600"/>
            <a:ext cx="8528400" cy="1143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Hemodynamic Support for Complex PCI</a:t>
            </a:r>
            <a:endParaRPr/>
          </a:p>
        </p:txBody>
      </p:sp>
      <p:graphicFrame>
        <p:nvGraphicFramePr>
          <p:cNvPr id="832" name="Google Shape;832;p114"/>
          <p:cNvGraphicFramePr/>
          <p:nvPr/>
        </p:nvGraphicFramePr>
        <p:xfrm>
          <a:off x="2636837" y="2514600"/>
          <a:ext cx="3000000" cy="3000000"/>
        </p:xfrm>
        <a:graphic>
          <a:graphicData uri="http://schemas.openxmlformats.org/drawingml/2006/table">
            <a:tbl>
              <a:tblPr>
                <a:noFill/>
                <a:tableStyleId>{FAB99CFA-666B-41DC-912A-D035A717E7E8}</a:tableStyleId>
              </a:tblPr>
              <a:tblGrid>
                <a:gridCol w="843975"/>
                <a:gridCol w="858950"/>
                <a:gridCol w="7653800"/>
              </a:tblGrid>
              <a:tr h="1302225">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 for Hemodynamic Support in Complex PCI</a:t>
                      </a:r>
                      <a:endParaRPr sz="1800" u="none" cap="none" strike="noStrike">
                        <a:latin typeface="Times New Roman"/>
                        <a:ea typeface="Times New Roman"/>
                        <a:cs typeface="Times New Roman"/>
                        <a:sym typeface="Times New Roman"/>
                      </a:endParaRPr>
                    </a:p>
                    <a:p>
                      <a:pPr indent="0" lvl="0" marL="0" marR="0" rtl="0" algn="ctr">
                        <a:lnSpc>
                          <a:spcPct val="107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 are summarized in Online Data Supplement 31.</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73642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780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2b</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9B1C"/>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selected high-risk patients, elective insertion of an appropriate hemodynamic support device as an adjunct to PCI may be reasonable to prevent hemodynamic compromise during PCI.</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115"/>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38" name="Google Shape;838;p115"/>
          <p:cNvSpPr txBox="1"/>
          <p:nvPr/>
        </p:nvSpPr>
        <p:spPr>
          <a:xfrm>
            <a:off x="2129631" y="3329970"/>
            <a:ext cx="10371000" cy="1569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Arial"/>
                <a:ea typeface="Arial"/>
                <a:cs typeface="Arial"/>
                <a:sym typeface="Arial"/>
              </a:rPr>
              <a:t>Pharmacotherapy in Patients Undergoing PCI</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116"/>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44" name="Google Shape;844;p116"/>
          <p:cNvSpPr txBox="1"/>
          <p:nvPr>
            <p:ph type="ctrTitle"/>
          </p:nvPr>
        </p:nvSpPr>
        <p:spPr>
          <a:xfrm>
            <a:off x="2325587" y="609600"/>
            <a:ext cx="9979200" cy="1143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Aspirin and Oral P2Y12 Inhibitors in Patients Undergoing PCI</a:t>
            </a:r>
            <a:endParaRPr/>
          </a:p>
        </p:txBody>
      </p:sp>
      <p:graphicFrame>
        <p:nvGraphicFramePr>
          <p:cNvPr id="845" name="Google Shape;845;p116"/>
          <p:cNvGraphicFramePr/>
          <p:nvPr/>
        </p:nvGraphicFramePr>
        <p:xfrm>
          <a:off x="1303337" y="2133600"/>
          <a:ext cx="3000000" cy="3000000"/>
        </p:xfrm>
        <a:graphic>
          <a:graphicData uri="http://schemas.openxmlformats.org/drawingml/2006/table">
            <a:tbl>
              <a:tblPr>
                <a:noFill/>
                <a:tableStyleId>{FAB99CFA-666B-41DC-912A-D035A717E7E8}</a:tableStyleId>
              </a:tblPr>
              <a:tblGrid>
                <a:gridCol w="1067700"/>
                <a:gridCol w="1183125"/>
                <a:gridCol w="9772875"/>
              </a:tblGrid>
              <a:tr h="1195300">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Aspirin and Oral P2Y12 Inhibitors in Patients Undergoing PCI</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80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32.</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49842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86425">
                <a:tc>
                  <a:txBody>
                    <a:bodyPr/>
                    <a:lstStyle/>
                    <a:p>
                      <a:pPr indent="0" lvl="0" marL="0" marR="0" rtl="0" algn="ctr">
                        <a:lnSpc>
                          <a:spcPct val="107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107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undergoing PCI, a loading dose of aspirin, followed by daily dosing, is recommended to reduce ischemic events.*</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86425">
                <a:tc>
                  <a:txBody>
                    <a:bodyPr/>
                    <a:lstStyle/>
                    <a:p>
                      <a:pPr indent="0" lvl="0" marL="0" marR="0" rtl="0" algn="ctr">
                        <a:lnSpc>
                          <a:spcPct val="107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107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ACS undergoing PCI, a loading dose of P2Y12 inhibitor, followed by daily dosing, is recommended to reduce ischemic events.</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86425">
                <a:tc>
                  <a:txBody>
                    <a:bodyPr/>
                    <a:lstStyle/>
                    <a:p>
                      <a:pPr indent="0" lvl="0" marL="0" marR="0" rtl="0" algn="ctr">
                        <a:lnSpc>
                          <a:spcPct val="107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107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C-LD</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3"/>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SIHD undergoing PCI, a loading dose of clopidogrel, followed by daily dosing, is recommended to reduce ischemic events.</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117"/>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51" name="Google Shape;851;p117"/>
          <p:cNvSpPr txBox="1"/>
          <p:nvPr>
            <p:ph type="ctrTitle"/>
          </p:nvPr>
        </p:nvSpPr>
        <p:spPr>
          <a:xfrm>
            <a:off x="2325587" y="914400"/>
            <a:ext cx="9979200" cy="1143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Aspirin and Oral P2Y12 Inhibitors in Patients Undergoing PCI (con’t.)</a:t>
            </a:r>
            <a:endParaRPr/>
          </a:p>
        </p:txBody>
      </p:sp>
      <p:graphicFrame>
        <p:nvGraphicFramePr>
          <p:cNvPr id="852" name="Google Shape;852;p117"/>
          <p:cNvGraphicFramePr/>
          <p:nvPr/>
        </p:nvGraphicFramePr>
        <p:xfrm>
          <a:off x="1429543" y="2362200"/>
          <a:ext cx="3000000" cy="3000000"/>
        </p:xfrm>
        <a:graphic>
          <a:graphicData uri="http://schemas.openxmlformats.org/drawingml/2006/table">
            <a:tbl>
              <a:tblPr>
                <a:noFill/>
                <a:tableStyleId>{FAB99CFA-666B-41DC-912A-D035A717E7E8}</a:tableStyleId>
              </a:tblPr>
              <a:tblGrid>
                <a:gridCol w="1045300"/>
                <a:gridCol w="1158300"/>
                <a:gridCol w="9567725"/>
              </a:tblGrid>
              <a:tr h="1238250">
                <a:tc>
                  <a:txBody>
                    <a:bodyPr/>
                    <a:lstStyle/>
                    <a:p>
                      <a:pPr indent="0" lvl="0" marL="0" marR="0" rtl="0" algn="ctr">
                        <a:lnSpc>
                          <a:spcPct val="107000"/>
                        </a:lnSpc>
                        <a:spcBef>
                          <a:spcPts val="0"/>
                        </a:spcBef>
                        <a:spcAft>
                          <a:spcPts val="0"/>
                        </a:spcAft>
                        <a:buNone/>
                      </a:pPr>
                      <a:r>
                        <a:rPr b="1" lang="en-US" sz="1800" u="none" cap="none" strike="noStrike">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107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C-LD</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4"/>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undergoing PCI within 24 hours after fibrinolytic therapy, a loading dose of 300 mg of clopidogrel, followed by daily dosing, is recommended to reduce ischemic events.</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38250">
                <a:tc>
                  <a:txBody>
                    <a:bodyPr/>
                    <a:lstStyle/>
                    <a:p>
                      <a:pPr indent="0" lvl="0" marL="0" marR="0" rtl="0" algn="ctr">
                        <a:lnSpc>
                          <a:spcPct val="107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107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5"/>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with ACS undergoing PCI, it is reasonable to use ticagrelor or prasugrel in preference to clopidogrel to reduce ischemic events, including stent thrombosis.</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38250">
                <a:tc>
                  <a:txBody>
                    <a:bodyPr/>
                    <a:lstStyle/>
                    <a:p>
                      <a:pPr indent="0" lvl="0" marL="0" marR="0" rtl="0" algn="ctr">
                        <a:lnSpc>
                          <a:spcPct val="107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2b</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9B1C"/>
                    </a:solidFill>
                  </a:tcPr>
                </a:tc>
                <a:tc>
                  <a:txBody>
                    <a:bodyPr/>
                    <a:lstStyle/>
                    <a:p>
                      <a:pPr indent="0" lvl="0" marL="0" marR="0" rtl="0" algn="ctr">
                        <a:lnSpc>
                          <a:spcPct val="107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6"/>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&lt;75 years of age undergoing PCI within 24 hours after fibrinolytic therapy, ticagrelor may be a reasonable alternative to clopidogrel to reduce ischemic events. </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38250">
                <a:tc>
                  <a:txBody>
                    <a:bodyPr/>
                    <a:lstStyle/>
                    <a:p>
                      <a:pPr indent="0" lvl="0" marL="0" marR="0" rtl="0" algn="ctr">
                        <a:lnSpc>
                          <a:spcPct val="107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3: Harm</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3824"/>
                    </a:solidFill>
                  </a:tcPr>
                </a:tc>
                <a:tc>
                  <a:txBody>
                    <a:bodyPr/>
                    <a:lstStyle/>
                    <a:p>
                      <a:pPr indent="0" lvl="0" marL="0" marR="0" rtl="0" algn="ctr">
                        <a:lnSpc>
                          <a:spcPct val="107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7"/>
                      </a:pPr>
                      <a:r>
                        <a:rPr b="1" lang="en-US" sz="1800" u="none" cap="none" strike="noStrike">
                          <a:solidFill>
                            <a:srgbClr val="000000"/>
                          </a:solidFill>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rPr>
                        <a:t>In patients undergoing PCI who have a history of stroke or transient ischemic attack, prasugrel should not be administered.</a:t>
                      </a:r>
                      <a:endParaRPr sz="1800" u="none" cap="none" strike="noStrike">
                        <a:effectLst>
                          <a:glow>
                            <a:srgbClr val="000000"/>
                          </a:glow>
                          <a:outerShdw sx="0" sy="0">
                            <a:srgbClr val="000000"/>
                          </a:outerShdw>
                          <a:reflection blurRad="0" dir="0" dist="0" endPos="0" fadeDir="0" sx="0" kx="0" stA="0" sy="0" ky="0"/>
                        </a:effectLst>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118"/>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58" name="Google Shape;858;p118"/>
          <p:cNvSpPr txBox="1"/>
          <p:nvPr>
            <p:ph type="ctrTitle"/>
          </p:nvPr>
        </p:nvSpPr>
        <p:spPr>
          <a:xfrm>
            <a:off x="2325587" y="304800"/>
            <a:ext cx="9979200" cy="1143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Table 10. Oral and Parental Antiplatelet Agents for Patients Undergoing PCI </a:t>
            </a:r>
            <a:endParaRPr/>
          </a:p>
        </p:txBody>
      </p:sp>
      <p:graphicFrame>
        <p:nvGraphicFramePr>
          <p:cNvPr id="859" name="Google Shape;859;p118"/>
          <p:cNvGraphicFramePr/>
          <p:nvPr/>
        </p:nvGraphicFramePr>
        <p:xfrm>
          <a:off x="1006474" y="1524000"/>
          <a:ext cx="3000000" cy="3000000"/>
        </p:xfrm>
        <a:graphic>
          <a:graphicData uri="http://schemas.openxmlformats.org/drawingml/2006/table">
            <a:tbl>
              <a:tblPr>
                <a:noFill/>
                <a:tableStyleId>{FAB99CFA-666B-41DC-912A-D035A717E7E8}</a:tableStyleId>
              </a:tblPr>
              <a:tblGrid>
                <a:gridCol w="2803600"/>
                <a:gridCol w="3749900"/>
                <a:gridCol w="6063950"/>
              </a:tblGrid>
              <a:tr h="314950">
                <a:tc>
                  <a:txBody>
                    <a:bodyPr/>
                    <a:lstStyle/>
                    <a:p>
                      <a:pPr indent="0" lvl="0" marL="0" marR="0" rtl="0" algn="ctr">
                        <a:spcBef>
                          <a:spcPts val="0"/>
                        </a:spcBef>
                        <a:spcAft>
                          <a:spcPts val="0"/>
                        </a:spcAft>
                        <a:buNone/>
                      </a:pPr>
                      <a:r>
                        <a:rPr b="1" lang="en-US" sz="1800" u="none" cap="none" strike="noStrike">
                          <a:latin typeface="Times New Roman"/>
                          <a:ea typeface="Times New Roman"/>
                          <a:cs typeface="Times New Roman"/>
                          <a:sym typeface="Times New Roman"/>
                        </a:rPr>
                        <a:t>Drug</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Loading Dose</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Maintenance Dose</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r>
              <a:tr h="154300">
                <a:tc>
                  <a:txBody>
                    <a:bodyPr/>
                    <a:lstStyle/>
                    <a:p>
                      <a:pPr indent="0" lvl="0" marL="0" marR="0" rtl="0" algn="l">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Oral antiplatelet agents </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r>
              <a:tr h="1965325">
                <a:tc>
                  <a:txBody>
                    <a:bodyPr/>
                    <a:lstStyle/>
                    <a:p>
                      <a:pPr indent="0" lvl="0" marL="91440" marR="0" rtl="0" algn="l">
                        <a:spcBef>
                          <a:spcPts val="0"/>
                        </a:spcBef>
                        <a:spcAft>
                          <a:spcPts val="0"/>
                        </a:spcAft>
                        <a:buNone/>
                      </a:pPr>
                      <a:r>
                        <a:rPr lang="en-US" sz="1800" u="none" cap="none" strike="noStrike">
                          <a:latin typeface="Times New Roman"/>
                          <a:ea typeface="Times New Roman"/>
                          <a:cs typeface="Times New Roman"/>
                          <a:sym typeface="Times New Roman"/>
                        </a:rPr>
                        <a:t>Aspirin</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Loading dose of 162-325 mg orally </a:t>
                      </a:r>
                      <a:endParaRPr/>
                    </a:p>
                    <a:p>
                      <a:pPr indent="0" lvl="0" marL="0" marR="0" rtl="0" algn="l">
                        <a:spcBef>
                          <a:spcPts val="0"/>
                        </a:spcBef>
                        <a:spcAft>
                          <a:spcPts val="0"/>
                        </a:spcAft>
                        <a:buNone/>
                      </a:pPr>
                      <a:r>
                        <a:t/>
                      </a:r>
                      <a:endParaRPr sz="18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Aspirin may be chewed to achieve faster action</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Maintenance dose of 75-100 mg orally daily </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69900">
                <a:tc>
                  <a:txBody>
                    <a:bodyPr/>
                    <a:lstStyle/>
                    <a:p>
                      <a:pPr indent="0" lvl="0" marL="91440" marR="0" rtl="0" algn="l">
                        <a:spcBef>
                          <a:spcPts val="0"/>
                        </a:spcBef>
                        <a:spcAft>
                          <a:spcPts val="0"/>
                        </a:spcAft>
                        <a:buNone/>
                      </a:pPr>
                      <a:r>
                        <a:rPr lang="en-US" sz="1800" u="none" cap="none" strike="noStrike">
                          <a:latin typeface="Times New Roman"/>
                          <a:ea typeface="Times New Roman"/>
                          <a:cs typeface="Times New Roman"/>
                          <a:sym typeface="Times New Roman"/>
                        </a:rPr>
                        <a:t>Clopidogrel</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Loading dose of 600 mg orally </a:t>
                      </a:r>
                      <a:endParaRPr sz="18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A lower loading dose of 300 mg should be considered in patients after fibrinolytic therapy </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Maintenance dose of 75 mg orally daily </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1210950">
                <a:tc>
                  <a:txBody>
                    <a:bodyPr/>
                    <a:lstStyle/>
                    <a:p>
                      <a:pPr indent="0" lvl="0" marL="91440" marR="0" rtl="0" algn="l">
                        <a:spcBef>
                          <a:spcPts val="0"/>
                        </a:spcBef>
                        <a:spcAft>
                          <a:spcPts val="0"/>
                        </a:spcAft>
                        <a:buNone/>
                      </a:pPr>
                      <a:r>
                        <a:rPr lang="en-US" sz="1800" u="none" cap="none" strike="noStrike">
                          <a:latin typeface="Times New Roman"/>
                          <a:ea typeface="Times New Roman"/>
                          <a:cs typeface="Times New Roman"/>
                          <a:sym typeface="Times New Roman"/>
                        </a:rPr>
                        <a:t>Prasugrel </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Loading dose of 60 mg orally </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Maintenance dose of 10 mg orally daily </a:t>
                      </a:r>
                      <a:endParaRPr sz="18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In patients with body weight &lt;60 kg, a maintenance dose of 5 mg orally daily is recommended </a:t>
                      </a:r>
                      <a:endParaRPr sz="18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In patients ≥75 years of age, a dose of 5 mg orally daily can be used if deemed necessary </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119"/>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65" name="Google Shape;865;p119"/>
          <p:cNvSpPr txBox="1"/>
          <p:nvPr>
            <p:ph type="ctrTitle"/>
          </p:nvPr>
        </p:nvSpPr>
        <p:spPr>
          <a:xfrm>
            <a:off x="2325585" y="1066800"/>
            <a:ext cx="9979200" cy="1143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Table 10. Oral and Parental Antiplatelet Agents for Patients Undergoing PCI (con’t.)</a:t>
            </a:r>
            <a:endParaRPr/>
          </a:p>
        </p:txBody>
      </p:sp>
      <p:graphicFrame>
        <p:nvGraphicFramePr>
          <p:cNvPr id="866" name="Google Shape;866;p119"/>
          <p:cNvGraphicFramePr/>
          <p:nvPr/>
        </p:nvGraphicFramePr>
        <p:xfrm>
          <a:off x="1006474" y="2590800"/>
          <a:ext cx="3000000" cy="3000000"/>
        </p:xfrm>
        <a:graphic>
          <a:graphicData uri="http://schemas.openxmlformats.org/drawingml/2006/table">
            <a:tbl>
              <a:tblPr>
                <a:noFill/>
                <a:tableStyleId>{FAB99CFA-666B-41DC-912A-D035A717E7E8}</a:tableStyleId>
              </a:tblPr>
              <a:tblGrid>
                <a:gridCol w="2803600"/>
                <a:gridCol w="3749900"/>
                <a:gridCol w="6063950"/>
              </a:tblGrid>
              <a:tr h="939800">
                <a:tc>
                  <a:txBody>
                    <a:bodyPr/>
                    <a:lstStyle/>
                    <a:p>
                      <a:pPr indent="0" lvl="0" marL="91440" marR="0" rtl="0" algn="l">
                        <a:spcBef>
                          <a:spcPts val="0"/>
                        </a:spcBef>
                        <a:spcAft>
                          <a:spcPts val="0"/>
                        </a:spcAft>
                        <a:buNone/>
                      </a:pPr>
                      <a:r>
                        <a:rPr lang="en-US" sz="1800" u="none" cap="none" strike="noStrike">
                          <a:latin typeface="Times New Roman"/>
                          <a:ea typeface="Times New Roman"/>
                          <a:cs typeface="Times New Roman"/>
                          <a:sym typeface="Times New Roman"/>
                        </a:rPr>
                        <a:t>Ticagrelor </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Loading dose of 180 mg orally </a:t>
                      </a:r>
                      <a:endParaRPr sz="18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Ticagrelor may be chewed to achieve faster action </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Maintenance dose of 90 mg orally twice a day </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90825">
                <a:tc>
                  <a:txBody>
                    <a:bodyPr/>
                    <a:lstStyle/>
                    <a:p>
                      <a:pPr indent="0" lvl="0" marL="0" marR="0" rtl="0" algn="l">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Intravenous antiplatelet agents </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r>
              <a:tr h="565150">
                <a:tc>
                  <a:txBody>
                    <a:bodyPr/>
                    <a:lstStyle/>
                    <a:p>
                      <a:pPr indent="0" lvl="0" marL="91440" marR="0" rtl="0" algn="l">
                        <a:spcBef>
                          <a:spcPts val="0"/>
                        </a:spcBef>
                        <a:spcAft>
                          <a:spcPts val="0"/>
                        </a:spcAft>
                        <a:buNone/>
                      </a:pPr>
                      <a:r>
                        <a:rPr lang="en-US" sz="1800" u="none" cap="none" strike="noStrike">
                          <a:latin typeface="Times New Roman"/>
                          <a:ea typeface="Times New Roman"/>
                          <a:cs typeface="Times New Roman"/>
                          <a:sym typeface="Times New Roman"/>
                        </a:rPr>
                        <a:t>Abciximab (GPI)*</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Bolus of 0.25 mg/kg </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Maintenance of 0.125 µg/kg/min infusion (maximum 10 g/min) for 12 h. </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69900">
                <a:tc>
                  <a:txBody>
                    <a:bodyPr/>
                    <a:lstStyle/>
                    <a:p>
                      <a:pPr indent="0" lvl="0" marL="91440" marR="0" rtl="0" algn="l">
                        <a:spcBef>
                          <a:spcPts val="0"/>
                        </a:spcBef>
                        <a:spcAft>
                          <a:spcPts val="0"/>
                        </a:spcAft>
                        <a:buNone/>
                      </a:pPr>
                      <a:r>
                        <a:rPr lang="en-US" sz="1800" u="none" cap="none" strike="noStrike">
                          <a:latin typeface="Times New Roman"/>
                          <a:ea typeface="Times New Roman"/>
                          <a:cs typeface="Times New Roman"/>
                          <a:sym typeface="Times New Roman"/>
                        </a:rPr>
                        <a:t>Eptifibatide (GPI)</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Double bolus of 180 µg/kg (given at a 10-min interval) </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Maintenance infusion of 2.0 µg/kg/min for up to 18 h </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630550">
                <a:tc>
                  <a:txBody>
                    <a:bodyPr/>
                    <a:lstStyle/>
                    <a:p>
                      <a:pPr indent="0" lvl="0" marL="91440" marR="0" rtl="0" algn="l">
                        <a:spcBef>
                          <a:spcPts val="0"/>
                        </a:spcBef>
                        <a:spcAft>
                          <a:spcPts val="0"/>
                        </a:spcAft>
                        <a:buNone/>
                      </a:pPr>
                      <a:r>
                        <a:rPr lang="en-US" sz="1800" u="none" cap="none" strike="noStrike">
                          <a:latin typeface="Times New Roman"/>
                          <a:ea typeface="Times New Roman"/>
                          <a:cs typeface="Times New Roman"/>
                          <a:sym typeface="Times New Roman"/>
                        </a:rPr>
                        <a:t>Tirofiban (GPI)</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Bolus of 25 µg/kg over 3 min </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Maintenance infusion of 0.15 µg/kg/min for up to 18 h </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779150">
                <a:tc>
                  <a:txBody>
                    <a:bodyPr/>
                    <a:lstStyle/>
                    <a:p>
                      <a:pPr indent="0" lvl="0" marL="91440" marR="0" rtl="0" algn="l">
                        <a:spcBef>
                          <a:spcPts val="0"/>
                        </a:spcBef>
                        <a:spcAft>
                          <a:spcPts val="0"/>
                        </a:spcAft>
                        <a:buNone/>
                      </a:pPr>
                      <a:r>
                        <a:rPr lang="en-US" sz="1800" u="none" cap="none" strike="noStrike">
                          <a:latin typeface="Times New Roman"/>
                          <a:ea typeface="Times New Roman"/>
                          <a:cs typeface="Times New Roman"/>
                          <a:sym typeface="Times New Roman"/>
                        </a:rPr>
                        <a:t>Cangrelor</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Bolus of 30 µg/kg </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Maintenance infusion 4 µg/kg/min for at least 2 h or duration of the procedure, whichever is longer </a:t>
                      </a:r>
                      <a:endParaRPr sz="1800" u="none" cap="none" strike="noStrike">
                        <a:latin typeface="Times New Roman"/>
                        <a:ea typeface="Times New Roman"/>
                        <a:cs typeface="Times New Roman"/>
                        <a:sym typeface="Times New Roman"/>
                      </a:endParaRPr>
                    </a:p>
                  </a:txBody>
                  <a:tcPr marT="0" marB="0" marR="68575" marL="6857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867" name="Google Shape;867;p119"/>
          <p:cNvSpPr txBox="1"/>
          <p:nvPr/>
        </p:nvSpPr>
        <p:spPr>
          <a:xfrm>
            <a:off x="988889" y="6864211"/>
            <a:ext cx="73152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chemeClr val="dk1"/>
                </a:solidFill>
                <a:latin typeface="Arial"/>
                <a:ea typeface="Arial"/>
                <a:cs typeface="Arial"/>
                <a:sym typeface="Arial"/>
              </a:rPr>
              <a:t>GPI indicates glycoprotein IIb/IIIa inhibitor; and PCI, percutaneous coronary intervention. </a:t>
            </a:r>
            <a:endParaRPr/>
          </a:p>
        </p:txBody>
      </p:sp>
      <p:sp>
        <p:nvSpPr>
          <p:cNvPr id="868" name="Google Shape;868;p119"/>
          <p:cNvSpPr txBox="1"/>
          <p:nvPr/>
        </p:nvSpPr>
        <p:spPr>
          <a:xfrm>
            <a:off x="988889" y="7245211"/>
            <a:ext cx="50133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*Abciximab may not be readily available to clinicians in the U.S.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9"/>
          <p:cNvSpPr txBox="1"/>
          <p:nvPr>
            <p:ph idx="1" type="body"/>
          </p:nvPr>
        </p:nvSpPr>
        <p:spPr>
          <a:xfrm>
            <a:off x="961416" y="2325538"/>
            <a:ext cx="13258800" cy="4151400"/>
          </a:xfrm>
          <a:prstGeom prst="rect">
            <a:avLst/>
          </a:prstGeom>
          <a:noFill/>
          <a:ln>
            <a:noFill/>
          </a:ln>
        </p:spPr>
        <p:txBody>
          <a:bodyPr anchorCtr="0" anchor="t" bIns="45700" lIns="91425" spcFirstLastPara="1" rIns="91425" wrap="square" tIns="45700">
            <a:noAutofit/>
          </a:bodyPr>
          <a:lstStyle/>
          <a:p>
            <a:pPr indent="0" lvl="0" marL="0" rtl="0" algn="l">
              <a:lnSpc>
                <a:spcPct val="130000"/>
              </a:lnSpc>
              <a:spcBef>
                <a:spcPts val="0"/>
              </a:spcBef>
              <a:spcAft>
                <a:spcPts val="0"/>
              </a:spcAft>
              <a:buClr>
                <a:schemeClr val="dk1"/>
              </a:buClr>
              <a:buSzPts val="3200"/>
              <a:buNone/>
            </a:pPr>
            <a:r>
              <a:rPr lang="en-US" sz="3200"/>
              <a:t>5. The use of a radial artery as a surgical revascularization conduit is preferred to the use of a saphenous vein conduit to bypass the second most important target vessel with significant stenosis after the left anterior descending coronary artery. Benefits include superior patency, reduced adverse cardiac events, and improved survival.</a:t>
            </a:r>
            <a:endParaRPr/>
          </a:p>
        </p:txBody>
      </p:sp>
      <p:sp>
        <p:nvSpPr>
          <p:cNvPr id="299" name="Google Shape;299;p39"/>
          <p:cNvSpPr txBox="1"/>
          <p:nvPr>
            <p:ph type="ctrTitle"/>
          </p:nvPr>
        </p:nvSpPr>
        <p:spPr>
          <a:xfrm>
            <a:off x="609600" y="1752600"/>
            <a:ext cx="12877800" cy="573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Top 10 Take Home Messages </a:t>
            </a:r>
            <a:br>
              <a:rPr lang="en-US" sz="3600">
                <a:latin typeface="Arial"/>
                <a:ea typeface="Arial"/>
                <a:cs typeface="Arial"/>
                <a:sym typeface="Arial"/>
              </a:rPr>
            </a:br>
            <a:endParaRPr sz="3600">
              <a:latin typeface="Arial"/>
              <a:ea typeface="Arial"/>
              <a:cs typeface="Arial"/>
              <a:sym typeface="Arial"/>
            </a:endParaRPr>
          </a:p>
        </p:txBody>
      </p:sp>
      <p:sp>
        <p:nvSpPr>
          <p:cNvPr id="300" name="Google Shape;300;p39"/>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8B8A"/>
              </a:buClr>
              <a:buSzPts val="800"/>
              <a:buFont typeface="Arial"/>
              <a:buNone/>
            </a:pPr>
            <a:fld id="{00000000-1234-1234-1234-123412341234}" type="slidenum">
              <a:rPr b="0" i="0" lang="en-US" sz="800" u="none" cap="none" strike="noStrike">
                <a:solidFill>
                  <a:srgbClr val="8A8B8A"/>
                </a:solidFill>
                <a:latin typeface="Arial"/>
                <a:ea typeface="Arial"/>
                <a:cs typeface="Arial"/>
                <a:sym typeface="Arial"/>
              </a:rPr>
              <a:t>‹#›</a:t>
            </a:fld>
            <a:endParaRPr b="0" i="0" sz="800" u="none" cap="none" strike="noStrike">
              <a:solidFill>
                <a:srgbClr val="8A8B8A"/>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120"/>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74" name="Google Shape;874;p120"/>
          <p:cNvSpPr txBox="1"/>
          <p:nvPr>
            <p:ph type="ctrTitle"/>
          </p:nvPr>
        </p:nvSpPr>
        <p:spPr>
          <a:xfrm>
            <a:off x="2325585" y="1219200"/>
            <a:ext cx="9979200" cy="1143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Intravenous P2Y12 Inhibitors in Patients Undergoing PCI</a:t>
            </a:r>
            <a:endParaRPr/>
          </a:p>
        </p:txBody>
      </p:sp>
      <p:graphicFrame>
        <p:nvGraphicFramePr>
          <p:cNvPr id="875" name="Google Shape;875;p120"/>
          <p:cNvGraphicFramePr/>
          <p:nvPr/>
        </p:nvGraphicFramePr>
        <p:xfrm>
          <a:off x="2255836" y="2819400"/>
          <a:ext cx="3000000" cy="3000000"/>
        </p:xfrm>
        <a:graphic>
          <a:graphicData uri="http://schemas.openxmlformats.org/drawingml/2006/table">
            <a:tbl>
              <a:tblPr>
                <a:noFill/>
                <a:tableStyleId>{FAB99CFA-666B-41DC-912A-D035A717E7E8}</a:tableStyleId>
              </a:tblPr>
              <a:tblGrid>
                <a:gridCol w="926875"/>
                <a:gridCol w="937000"/>
                <a:gridCol w="8254850"/>
              </a:tblGrid>
              <a:tr h="1285875">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 for Intravenous P2Y12 Inhibitors in Patients Undergoing PCI</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 are summarized in Online Data Supplement 33.</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58995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8587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2b</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9B1C"/>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undergoing PCI who are P2Y12 inhibitor naïve, intravenous cangrelor may be reasonable to reduce periprocedural ischemic events.</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121"/>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81" name="Google Shape;881;p121"/>
          <p:cNvSpPr txBox="1"/>
          <p:nvPr>
            <p:ph type="ctrTitle"/>
          </p:nvPr>
        </p:nvSpPr>
        <p:spPr>
          <a:xfrm>
            <a:off x="2325587" y="762000"/>
            <a:ext cx="9979200" cy="1143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Intravenous Glycoprotein IIb/IIIa Inhibitors in Patients Undergoing PCI</a:t>
            </a:r>
            <a:endParaRPr/>
          </a:p>
        </p:txBody>
      </p:sp>
      <p:graphicFrame>
        <p:nvGraphicFramePr>
          <p:cNvPr id="882" name="Google Shape;882;p121"/>
          <p:cNvGraphicFramePr/>
          <p:nvPr/>
        </p:nvGraphicFramePr>
        <p:xfrm>
          <a:off x="1790700" y="2209800"/>
          <a:ext cx="3000000" cy="3000000"/>
        </p:xfrm>
        <a:graphic>
          <a:graphicData uri="http://schemas.openxmlformats.org/drawingml/2006/table">
            <a:tbl>
              <a:tblPr>
                <a:noFill/>
                <a:tableStyleId>{FAB99CFA-666B-41DC-912A-D035A717E7E8}</a:tableStyleId>
              </a:tblPr>
              <a:tblGrid>
                <a:gridCol w="1124800"/>
                <a:gridCol w="1076175"/>
                <a:gridCol w="8848050"/>
              </a:tblGrid>
              <a:tr h="1200150">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Glycoprotein IIb/IIIa Inhibitors in Patients Undergoing PCI</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34.</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55060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4970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0DA10"/>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C-LD</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with ACS undergoing PCI with large thrombus burden, no-reflow, or slow flow, intravenous glycoprotein IIb/IIIa inhibitor agents are reasonable to improve procedural success. </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0015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3: No Benefit</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37321"/>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latin typeface="Times New Roman"/>
                          <a:ea typeface="Times New Roman"/>
                          <a:cs typeface="Times New Roman"/>
                          <a:sym typeface="Times New Roman"/>
                        </a:rPr>
                        <a:t>In patients with SIHD undergoing PCI, the routine use of an intravenous glycoprotein IIb/IIIa inhibitor agent is not recommended. </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122"/>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88" name="Google Shape;888;p122"/>
          <p:cNvSpPr txBox="1"/>
          <p:nvPr>
            <p:ph type="ctrTitle"/>
          </p:nvPr>
        </p:nvSpPr>
        <p:spPr>
          <a:xfrm>
            <a:off x="2325585" y="949338"/>
            <a:ext cx="9979200" cy="1143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Heparin, Low-Molecular-Weight Heparin, and Bivalirudin in Patients Undergoing PCI </a:t>
            </a:r>
            <a:endParaRPr/>
          </a:p>
        </p:txBody>
      </p:sp>
      <p:graphicFrame>
        <p:nvGraphicFramePr>
          <p:cNvPr id="889" name="Google Shape;889;p122"/>
          <p:cNvGraphicFramePr/>
          <p:nvPr/>
        </p:nvGraphicFramePr>
        <p:xfrm>
          <a:off x="2141536" y="2362200"/>
          <a:ext cx="3000000" cy="3000000"/>
        </p:xfrm>
        <a:graphic>
          <a:graphicData uri="http://schemas.openxmlformats.org/drawingml/2006/table">
            <a:tbl>
              <a:tblPr>
                <a:noFill/>
                <a:tableStyleId>{FAB99CFA-666B-41DC-912A-D035A717E7E8}</a:tableStyleId>
              </a:tblPr>
              <a:tblGrid>
                <a:gridCol w="1307900"/>
                <a:gridCol w="1421725"/>
                <a:gridCol w="7617700"/>
              </a:tblGrid>
              <a:tr h="1229350">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 for Heparin, Low-Molecular-Weight Heparin, and Bivalirudin in Patients Undergoing PCI </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recommendations are summarized in Online Data Supplement 35.</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564000">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Recommendations</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2935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C-EO</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In patients undergoing PCI, administration of intravenous unfractionated heparin (UFH) is useful to reduce ischemic events.</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2935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5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C-LD</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4D9F0"/>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2"/>
                      </a:pPr>
                      <a:r>
                        <a:rPr b="1" lang="en-US" sz="1800" u="none" cap="none" strike="noStrike">
                          <a:solidFill>
                            <a:srgbClr val="000000"/>
                          </a:solidFill>
                          <a:latin typeface="Times New Roman"/>
                          <a:ea typeface="Times New Roman"/>
                          <a:cs typeface="Times New Roman"/>
                          <a:sym typeface="Times New Roman"/>
                        </a:rPr>
                        <a:t>In patients with heparin-induced thrombocytopenia undergoing PCI, bivalirudin or argatroban should be used to replace UFH to avoid thrombotic complications.</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123"/>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895" name="Google Shape;895;p123"/>
          <p:cNvSpPr txBox="1"/>
          <p:nvPr>
            <p:ph type="ctrTitle"/>
          </p:nvPr>
        </p:nvSpPr>
        <p:spPr>
          <a:xfrm>
            <a:off x="2162546" y="762000"/>
            <a:ext cx="10305300" cy="11430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Heparin, Low-Molecular-Weight Heparin, and Bivalirudin in Patients Undergoing PCI (con’t.)</a:t>
            </a:r>
            <a:endParaRPr/>
          </a:p>
        </p:txBody>
      </p:sp>
      <p:graphicFrame>
        <p:nvGraphicFramePr>
          <p:cNvPr id="896" name="Google Shape;896;p123"/>
          <p:cNvGraphicFramePr/>
          <p:nvPr/>
        </p:nvGraphicFramePr>
        <p:xfrm>
          <a:off x="1760537" y="2209800"/>
          <a:ext cx="3000000" cy="3000000"/>
        </p:xfrm>
        <a:graphic>
          <a:graphicData uri="http://schemas.openxmlformats.org/drawingml/2006/table">
            <a:tbl>
              <a:tblPr>
                <a:noFill/>
                <a:tableStyleId>{FAB99CFA-666B-41DC-912A-D035A717E7E8}</a:tableStyleId>
              </a:tblPr>
              <a:tblGrid>
                <a:gridCol w="1404225"/>
                <a:gridCol w="1526425"/>
                <a:gridCol w="8178675"/>
              </a:tblGrid>
              <a:tr h="128617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2b</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9B1C"/>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E8AB7"/>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3"/>
                      </a:pPr>
                      <a:r>
                        <a:rPr b="1" lang="en-US" sz="1800" u="none" cap="none" strike="noStrike">
                          <a:solidFill>
                            <a:srgbClr val="000000"/>
                          </a:solidFill>
                          <a:latin typeface="Times New Roman"/>
                          <a:ea typeface="Times New Roman"/>
                          <a:cs typeface="Times New Roman"/>
                          <a:sym typeface="Times New Roman"/>
                        </a:rPr>
                        <a:t>In patients undergoing PCI, bivalirudin may be a reasonable alternative to UFH to reduce bleeding. </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3342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2b</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99B1C"/>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4"/>
                      </a:pPr>
                      <a:r>
                        <a:rPr b="1" lang="en-US" sz="1800" u="none" cap="none" strike="noStrike">
                          <a:solidFill>
                            <a:srgbClr val="000000"/>
                          </a:solidFill>
                          <a:latin typeface="Times New Roman"/>
                          <a:ea typeface="Times New Roman"/>
                          <a:cs typeface="Times New Roman"/>
                          <a:sym typeface="Times New Roman"/>
                        </a:rPr>
                        <a:t>In patients treated with upstream subcutaneous enoxaparin for unstable angina or NSTE-ACS, the use of intravenous enoxaparin may be considered at the time of PCI to reduce ischemic events.</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33425">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3: Harm</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F3824"/>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startAt="5"/>
                      </a:pPr>
                      <a:r>
                        <a:rPr b="1" lang="en-US" sz="1800" u="none" cap="none" strike="noStrike">
                          <a:solidFill>
                            <a:srgbClr val="000000"/>
                          </a:solidFill>
                          <a:latin typeface="Times New Roman"/>
                          <a:ea typeface="Times New Roman"/>
                          <a:cs typeface="Times New Roman"/>
                          <a:sym typeface="Times New Roman"/>
                        </a:rPr>
                        <a:t>In patients on therapeutic subcutaneous enoxaparin, in whom the last dose was administered within 12 hours of PCI, UFH  should not be used for PCI and may increase bleeding.</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124"/>
          <p:cNvSpPr txBox="1"/>
          <p:nvPr>
            <p:ph type="ctrTitle"/>
          </p:nvPr>
        </p:nvSpPr>
        <p:spPr>
          <a:xfrm>
            <a:off x="2533649" y="693737"/>
            <a:ext cx="9563100" cy="6255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Table 11. Anticoagulant Dosing During PCI*</a:t>
            </a:r>
            <a:endParaRPr/>
          </a:p>
        </p:txBody>
      </p:sp>
      <p:sp>
        <p:nvSpPr>
          <p:cNvPr id="902" name="Google Shape;902;p124"/>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aphicFrame>
        <p:nvGraphicFramePr>
          <p:cNvPr id="903" name="Google Shape;903;p124"/>
          <p:cNvGraphicFramePr/>
          <p:nvPr/>
        </p:nvGraphicFramePr>
        <p:xfrm>
          <a:off x="4086224" y="1600200"/>
          <a:ext cx="3000000" cy="3000000"/>
        </p:xfrm>
        <a:graphic>
          <a:graphicData uri="http://schemas.openxmlformats.org/drawingml/2006/table">
            <a:tbl>
              <a:tblPr>
                <a:noFill/>
                <a:tableStyleId>{FAB99CFA-666B-41DC-912A-D035A717E7E8}</a:tableStyleId>
              </a:tblPr>
              <a:tblGrid>
                <a:gridCol w="1252225"/>
                <a:gridCol w="2976875"/>
                <a:gridCol w="2228850"/>
              </a:tblGrid>
              <a:tr h="375275">
                <a:tc gridSpan="3">
                  <a:txBody>
                    <a:bodyPr/>
                    <a:lstStyle/>
                    <a:p>
                      <a:pPr indent="0" lvl="0" marL="0" marR="0" rtl="0" algn="ctr">
                        <a:spcBef>
                          <a:spcPts val="0"/>
                        </a:spcBef>
                        <a:spcAft>
                          <a:spcPts val="0"/>
                        </a:spcAft>
                        <a:buNone/>
                      </a:pPr>
                      <a:r>
                        <a:rPr b="1" lang="en-US" sz="2000" u="none" cap="none" strike="noStrike">
                          <a:latin typeface="Times New Roman"/>
                          <a:ea typeface="Times New Roman"/>
                          <a:cs typeface="Times New Roman"/>
                          <a:sym typeface="Times New Roman"/>
                        </a:rPr>
                        <a:t>Dosing of Parenteral Anticoagulants During PCI</a:t>
                      </a:r>
                      <a:endParaRPr sz="20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FBFBF"/>
                    </a:solidFill>
                  </a:tcPr>
                </a:tc>
                <a:tc hMerge="1"/>
                <a:tc hMerge="1"/>
              </a:tr>
              <a:tr h="368925">
                <a:tc>
                  <a:txBody>
                    <a:bodyPr/>
                    <a:lstStyle/>
                    <a:p>
                      <a:pPr indent="0" lvl="0" marL="0" marR="0" rtl="0" algn="l">
                        <a:spcBef>
                          <a:spcPts val="0"/>
                        </a:spcBef>
                        <a:spcAft>
                          <a:spcPts val="0"/>
                        </a:spcAft>
                        <a:buNone/>
                      </a:pPr>
                      <a:r>
                        <a:rPr b="1" lang="en-US" sz="2000" u="none" cap="none" strike="noStrike">
                          <a:solidFill>
                            <a:srgbClr val="000000"/>
                          </a:solidFill>
                          <a:latin typeface="Times New Roman"/>
                          <a:ea typeface="Times New Roman"/>
                          <a:cs typeface="Times New Roman"/>
                          <a:sym typeface="Times New Roman"/>
                        </a:rPr>
                        <a:t>Drug</a:t>
                      </a:r>
                      <a:endParaRPr sz="20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lang="en-US" sz="2000" u="none" cap="none" strike="noStrike">
                          <a:solidFill>
                            <a:srgbClr val="000000"/>
                          </a:solidFill>
                          <a:latin typeface="Times New Roman"/>
                          <a:ea typeface="Times New Roman"/>
                          <a:cs typeface="Times New Roman"/>
                          <a:sym typeface="Times New Roman"/>
                        </a:rPr>
                        <a:t>Patient Has Received Previous Anticoagulant Therapy</a:t>
                      </a:r>
                      <a:endParaRPr sz="2000" u="none" cap="none" strike="noStrike">
                        <a:latin typeface="Times New Roman"/>
                        <a:ea typeface="Times New Roman"/>
                        <a:cs typeface="Times New Roman"/>
                        <a:sym typeface="Times New Roman"/>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lstStyle/>
                    <a:p>
                      <a:pPr indent="0" lvl="0" marL="0" marR="0" rtl="0" algn="ctr">
                        <a:spcBef>
                          <a:spcPts val="0"/>
                        </a:spcBef>
                        <a:spcAft>
                          <a:spcPts val="0"/>
                        </a:spcAft>
                        <a:buNone/>
                      </a:pPr>
                      <a:r>
                        <a:rPr b="1" lang="en-US" sz="2000" u="none" cap="none" strike="noStrike">
                          <a:solidFill>
                            <a:srgbClr val="000000"/>
                          </a:solidFill>
                          <a:latin typeface="Times New Roman"/>
                          <a:ea typeface="Times New Roman"/>
                          <a:cs typeface="Times New Roman"/>
                          <a:sym typeface="Times New Roman"/>
                        </a:rPr>
                        <a:t>Patient Has Not Received Previous Anticoagulant Therapy</a:t>
                      </a:r>
                      <a:endParaRPr sz="2000" u="none" cap="none" strike="noStrike">
                        <a:latin typeface="Times New Roman"/>
                        <a:ea typeface="Times New Roman"/>
                        <a:cs typeface="Times New Roman"/>
                        <a:sym typeface="Times New Roman"/>
                      </a:endParaRPr>
                    </a:p>
                  </a:txBody>
                  <a:tcPr marT="0" marB="0" marR="68575" marL="6857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r>
              <a:tr h="1102350">
                <a:tc>
                  <a:txBody>
                    <a:bodyPr/>
                    <a:lstStyle/>
                    <a:p>
                      <a:pPr indent="0" lvl="0" marL="0" marR="0" rtl="0" algn="l">
                        <a:spcBef>
                          <a:spcPts val="0"/>
                        </a:spcBef>
                        <a:spcAft>
                          <a:spcPts val="0"/>
                        </a:spcAft>
                        <a:buNone/>
                      </a:pPr>
                      <a:r>
                        <a:rPr lang="en-US" sz="1800" u="none" cap="none" strike="noStrike">
                          <a:solidFill>
                            <a:srgbClr val="000000"/>
                          </a:solidFill>
                          <a:latin typeface="Times New Roman"/>
                          <a:ea typeface="Times New Roman"/>
                          <a:cs typeface="Times New Roman"/>
                          <a:sym typeface="Times New Roman"/>
                        </a:rPr>
                        <a:t>UFH</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342900" lvl="0" marL="342900" marR="0" rtl="0" algn="just">
                        <a:spcBef>
                          <a:spcPts val="0"/>
                        </a:spcBef>
                        <a:spcAft>
                          <a:spcPts val="0"/>
                        </a:spcAft>
                        <a:buClr>
                          <a:srgbClr val="000000"/>
                        </a:buClr>
                        <a:buSzPts val="1600"/>
                        <a:buFont typeface="Noto Sans Symbols"/>
                        <a:buChar char="∙"/>
                      </a:pPr>
                      <a:r>
                        <a:rPr lang="en-US" sz="1600" u="none" cap="none" strike="noStrike">
                          <a:solidFill>
                            <a:srgbClr val="000000"/>
                          </a:solidFill>
                          <a:latin typeface="Times New Roman"/>
                          <a:ea typeface="Times New Roman"/>
                          <a:cs typeface="Times New Roman"/>
                          <a:sym typeface="Times New Roman"/>
                        </a:rPr>
                        <a:t>Additional UFH as needed (e.g., 2000–5000 U) to achieve an ACT of 250-300 s*</a:t>
                      </a:r>
                      <a:endParaRPr sz="1800" u="none" cap="none" strike="noStrike">
                        <a:latin typeface="Times New Roman"/>
                        <a:ea typeface="Times New Roman"/>
                        <a:cs typeface="Times New Roman"/>
                        <a:sym typeface="Times New Roman"/>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lang="en-US" sz="1600" u="none" cap="none" strike="noStrike">
                          <a:solidFill>
                            <a:srgbClr val="000000"/>
                          </a:solidFill>
                          <a:latin typeface="Times New Roman"/>
                          <a:ea typeface="Times New Roman"/>
                          <a:cs typeface="Times New Roman"/>
                          <a:sym typeface="Times New Roman"/>
                        </a:rPr>
                        <a:t>70–100 U/kg initial bolus to achieve target ACT of 250–300 s</a:t>
                      </a:r>
                      <a:r>
                        <a:rPr b="1" lang="en-US" sz="1600" u="none" cap="none" strike="noStrike">
                          <a:solidFill>
                            <a:srgbClr val="000000"/>
                          </a:solidFill>
                          <a:latin typeface="Times New Roman"/>
                          <a:ea typeface="Times New Roman"/>
                          <a:cs typeface="Times New Roman"/>
                          <a:sym typeface="Times New Roman"/>
                        </a:rPr>
                        <a:t>*</a:t>
                      </a:r>
                      <a:endParaRPr sz="1800" u="none" cap="none" strike="noStrike">
                        <a:latin typeface="Times New Roman"/>
                        <a:ea typeface="Times New Roman"/>
                        <a:cs typeface="Times New Roman"/>
                        <a:sym typeface="Times New Roman"/>
                      </a:endParaRPr>
                    </a:p>
                  </a:txBody>
                  <a:tcPr marT="0" marB="0" marR="68575" marL="6857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1692900">
                <a:tc>
                  <a:txBody>
                    <a:bodyPr/>
                    <a:lstStyle/>
                    <a:p>
                      <a:pPr indent="0" lvl="0" marL="0" marR="0" rtl="0" algn="l">
                        <a:spcBef>
                          <a:spcPts val="0"/>
                        </a:spcBef>
                        <a:spcAft>
                          <a:spcPts val="0"/>
                        </a:spcAft>
                        <a:buNone/>
                      </a:pPr>
                      <a:r>
                        <a:rPr lang="en-US" sz="1800" u="none" cap="none" strike="noStrike">
                          <a:solidFill>
                            <a:srgbClr val="000000"/>
                          </a:solidFill>
                          <a:latin typeface="Times New Roman"/>
                          <a:ea typeface="Times New Roman"/>
                          <a:cs typeface="Times New Roman"/>
                          <a:sym typeface="Times New Roman"/>
                        </a:rPr>
                        <a:t>Enoxaparin</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342900" lvl="0" marL="342900" marR="0" rtl="0" algn="just">
                        <a:spcBef>
                          <a:spcPts val="0"/>
                        </a:spcBef>
                        <a:spcAft>
                          <a:spcPts val="0"/>
                        </a:spcAft>
                        <a:buClr>
                          <a:srgbClr val="000000"/>
                        </a:buClr>
                        <a:buSzPts val="1600"/>
                        <a:buFont typeface="Noto Sans Symbols"/>
                        <a:buChar char="∙"/>
                      </a:pPr>
                      <a:r>
                        <a:rPr lang="en-US" sz="1600" u="none" cap="none" strike="noStrike">
                          <a:solidFill>
                            <a:srgbClr val="000000"/>
                          </a:solidFill>
                          <a:latin typeface="Times New Roman"/>
                          <a:ea typeface="Times New Roman"/>
                          <a:cs typeface="Times New Roman"/>
                          <a:sym typeface="Times New Roman"/>
                        </a:rPr>
                        <a:t>For previous treatment with enoxaparin, if the last SC dose was administered 8–12 h earlier or if only 1 SC dose of enoxaparin has been administered, an IV dose of 0.3 mg/kg of enoxaparin should be given </a:t>
                      </a:r>
                      <a:endParaRPr sz="1800" u="none" cap="none" strike="noStrike">
                        <a:latin typeface="Times New Roman"/>
                        <a:ea typeface="Times New Roman"/>
                        <a:cs typeface="Times New Roman"/>
                        <a:sym typeface="Times New Roman"/>
                      </a:endParaRPr>
                    </a:p>
                    <a:p>
                      <a:pPr indent="-342900" lvl="0" marL="342900" marR="0" rtl="0" algn="just">
                        <a:spcBef>
                          <a:spcPts val="0"/>
                        </a:spcBef>
                        <a:spcAft>
                          <a:spcPts val="0"/>
                        </a:spcAft>
                        <a:buClr>
                          <a:srgbClr val="000000"/>
                        </a:buClr>
                        <a:buSzPts val="1600"/>
                        <a:buFont typeface="Noto Sans Symbols"/>
                        <a:buChar char="∙"/>
                      </a:pPr>
                      <a:r>
                        <a:rPr lang="en-US" sz="1600" u="none" cap="none" strike="noStrike">
                          <a:solidFill>
                            <a:srgbClr val="000000"/>
                          </a:solidFill>
                          <a:latin typeface="Times New Roman"/>
                          <a:ea typeface="Times New Roman"/>
                          <a:cs typeface="Times New Roman"/>
                          <a:sym typeface="Times New Roman"/>
                        </a:rPr>
                        <a:t>If the last SC dose was administered within the previous 8 h, no additional enoxaparin should be given</a:t>
                      </a:r>
                      <a:endParaRPr sz="1800" u="none" cap="none" strike="noStrike">
                        <a:latin typeface="Times New Roman"/>
                        <a:ea typeface="Times New Roman"/>
                        <a:cs typeface="Times New Roman"/>
                        <a:sym typeface="Times New Roman"/>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342900" lvl="0" marL="342900" marR="0" rtl="0" algn="just">
                        <a:spcBef>
                          <a:spcPts val="0"/>
                        </a:spcBef>
                        <a:spcAft>
                          <a:spcPts val="0"/>
                        </a:spcAft>
                        <a:buClr>
                          <a:srgbClr val="000000"/>
                        </a:buClr>
                        <a:buSzPts val="1600"/>
                        <a:buFont typeface="Noto Sans Symbols"/>
                        <a:buChar char="∙"/>
                      </a:pPr>
                      <a:r>
                        <a:rPr lang="en-US" sz="1600" u="none" cap="none" strike="noStrike">
                          <a:solidFill>
                            <a:srgbClr val="000000"/>
                          </a:solidFill>
                          <a:latin typeface="Times New Roman"/>
                          <a:ea typeface="Times New Roman"/>
                          <a:cs typeface="Times New Roman"/>
                          <a:sym typeface="Times New Roman"/>
                        </a:rPr>
                        <a:t>0.5–0.75 mg/kg IV bolus</a:t>
                      </a:r>
                      <a:endParaRPr sz="1800" u="none" cap="none" strike="noStrike">
                        <a:latin typeface="Times New Roman"/>
                        <a:ea typeface="Times New Roman"/>
                        <a:cs typeface="Times New Roman"/>
                        <a:sym typeface="Times New Roman"/>
                      </a:endParaRPr>
                    </a:p>
                  </a:txBody>
                  <a:tcPr marT="0" marB="0" marR="68575" marL="6857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sp>
        <p:nvSpPr>
          <p:cNvPr id="908" name="Google Shape;908;p125"/>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909" name="Google Shape;909;p125"/>
          <p:cNvSpPr txBox="1"/>
          <p:nvPr/>
        </p:nvSpPr>
        <p:spPr>
          <a:xfrm>
            <a:off x="2781300" y="223424"/>
            <a:ext cx="9067800" cy="1059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Table 11. Anticoagulant Dosing During PCI* (con’t.)</a:t>
            </a:r>
            <a:endParaRPr/>
          </a:p>
        </p:txBody>
      </p:sp>
      <p:graphicFrame>
        <p:nvGraphicFramePr>
          <p:cNvPr id="910" name="Google Shape;910;p125"/>
          <p:cNvGraphicFramePr/>
          <p:nvPr/>
        </p:nvGraphicFramePr>
        <p:xfrm>
          <a:off x="3376612" y="1371600"/>
          <a:ext cx="3000000" cy="3000000"/>
        </p:xfrm>
        <a:graphic>
          <a:graphicData uri="http://schemas.openxmlformats.org/drawingml/2006/table">
            <a:tbl>
              <a:tblPr>
                <a:noFill/>
                <a:tableStyleId>{FAB99CFA-666B-41DC-912A-D035A717E7E8}</a:tableStyleId>
              </a:tblPr>
              <a:tblGrid>
                <a:gridCol w="1527425"/>
                <a:gridCol w="3631100"/>
                <a:gridCol w="2718675"/>
              </a:tblGrid>
              <a:tr h="1286250">
                <a:tc>
                  <a:txBody>
                    <a:bodyPr/>
                    <a:lstStyle/>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Bivalirudin</a:t>
                      </a:r>
                      <a:endParaRPr/>
                    </a:p>
                  </a:txBody>
                  <a:tcPr marT="0" marB="0" marR="68575" marL="6857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342900" lvl="0" marL="342900" marR="0" rtl="0" algn="just">
                        <a:spcBef>
                          <a:spcPts val="0"/>
                        </a:spcBef>
                        <a:spcAft>
                          <a:spcPts val="0"/>
                        </a:spcAft>
                        <a:buClr>
                          <a:srgbClr val="000000"/>
                        </a:buClr>
                        <a:buSzPts val="1600"/>
                        <a:buFont typeface="Noto Sans Symbols"/>
                        <a:buChar char="∙"/>
                      </a:pPr>
                      <a:r>
                        <a:rPr lang="en-US" sz="1600" u="none" cap="none" strike="noStrike">
                          <a:solidFill>
                            <a:srgbClr val="000000"/>
                          </a:solidFill>
                          <a:latin typeface="Times New Roman"/>
                          <a:ea typeface="Times New Roman"/>
                          <a:cs typeface="Times New Roman"/>
                          <a:sym typeface="Times New Roman"/>
                        </a:rPr>
                        <a:t>For patients who have received UFH, repeat ACT</a:t>
                      </a:r>
                      <a:endParaRPr sz="1800" u="none" cap="none" strike="noStrike">
                        <a:latin typeface="Times New Roman"/>
                        <a:ea typeface="Times New Roman"/>
                        <a:cs typeface="Times New Roman"/>
                        <a:sym typeface="Times New Roman"/>
                      </a:endParaRPr>
                    </a:p>
                    <a:p>
                      <a:pPr indent="-342900" lvl="0" marL="342900" marR="0" rtl="0" algn="just">
                        <a:spcBef>
                          <a:spcPts val="0"/>
                        </a:spcBef>
                        <a:spcAft>
                          <a:spcPts val="0"/>
                        </a:spcAft>
                        <a:buClr>
                          <a:srgbClr val="000000"/>
                        </a:buClr>
                        <a:buSzPts val="1600"/>
                        <a:buFont typeface="Noto Sans Symbols"/>
                        <a:buChar char="∙"/>
                      </a:pPr>
                      <a:r>
                        <a:rPr lang="en-US" sz="1600" u="none" cap="none" strike="noStrike">
                          <a:solidFill>
                            <a:srgbClr val="000000"/>
                          </a:solidFill>
                          <a:latin typeface="Times New Roman"/>
                          <a:ea typeface="Times New Roman"/>
                          <a:cs typeface="Times New Roman"/>
                          <a:sym typeface="Times New Roman"/>
                        </a:rPr>
                        <a:t>If ACT is not in therapeutic range, then give 0.75 mg/kg IV bolus, then 1.75 mg/kg/h IV infusion</a:t>
                      </a:r>
                      <a:endParaRPr sz="1800" u="none" cap="none" strike="noStrike">
                        <a:latin typeface="Times New Roman"/>
                        <a:ea typeface="Times New Roman"/>
                        <a:cs typeface="Times New Roman"/>
                        <a:sym typeface="Times New Roman"/>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lstStyle/>
                    <a:p>
                      <a:pPr indent="-342900" lvl="0" marL="342900" marR="0" rtl="0" algn="just">
                        <a:spcBef>
                          <a:spcPts val="0"/>
                        </a:spcBef>
                        <a:spcAft>
                          <a:spcPts val="0"/>
                        </a:spcAft>
                        <a:buClr>
                          <a:srgbClr val="000000"/>
                        </a:buClr>
                        <a:buSzPts val="1600"/>
                        <a:buFont typeface="Noto Sans Symbols"/>
                        <a:buChar char="∙"/>
                      </a:pPr>
                      <a:r>
                        <a:rPr lang="en-US" sz="1600" u="none" cap="none" strike="noStrike">
                          <a:solidFill>
                            <a:srgbClr val="000000"/>
                          </a:solidFill>
                          <a:latin typeface="Times New Roman"/>
                          <a:ea typeface="Times New Roman"/>
                          <a:cs typeface="Times New Roman"/>
                          <a:sym typeface="Times New Roman"/>
                        </a:rPr>
                        <a:t>0.75 mg/kg bolus, 1.75 mg/kg/h IV infusion</a:t>
                      </a:r>
                      <a:endParaRPr sz="1800" u="none" cap="none" strike="noStrike">
                        <a:latin typeface="Times New Roman"/>
                        <a:ea typeface="Times New Roman"/>
                        <a:cs typeface="Times New Roman"/>
                        <a:sym typeface="Times New Roman"/>
                      </a:endParaRPr>
                    </a:p>
                  </a:txBody>
                  <a:tcPr marT="0" marB="0" marR="68575" marL="6857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643125">
                <a:tc>
                  <a:txBody>
                    <a:bodyPr/>
                    <a:lstStyle/>
                    <a:p>
                      <a:pPr indent="0" lvl="0" marL="0" marR="0" rtl="0" algn="l">
                        <a:spcBef>
                          <a:spcPts val="0"/>
                        </a:spcBef>
                        <a:spcAft>
                          <a:spcPts val="0"/>
                        </a:spcAft>
                        <a:buNone/>
                      </a:pPr>
                      <a:r>
                        <a:rPr lang="en-US" sz="1800" u="none" cap="none" strike="noStrike">
                          <a:solidFill>
                            <a:srgbClr val="000000"/>
                          </a:solidFill>
                          <a:latin typeface="Times New Roman"/>
                          <a:ea typeface="Times New Roman"/>
                          <a:cs typeface="Times New Roman"/>
                          <a:sym typeface="Times New Roman"/>
                        </a:rPr>
                        <a:t>Argatroban</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342900" lvl="0" marL="342900" marR="0" rtl="0" algn="just">
                        <a:spcBef>
                          <a:spcPts val="0"/>
                        </a:spcBef>
                        <a:spcAft>
                          <a:spcPts val="0"/>
                        </a:spcAft>
                        <a:buClr>
                          <a:srgbClr val="000000"/>
                        </a:buClr>
                        <a:buSzPts val="1600"/>
                        <a:buFont typeface="Noto Sans Symbols"/>
                        <a:buChar char="∙"/>
                      </a:pPr>
                      <a:r>
                        <a:rPr lang="en-US" sz="1600" u="none" cap="none" strike="noStrike">
                          <a:solidFill>
                            <a:srgbClr val="000000"/>
                          </a:solidFill>
                          <a:latin typeface="Times New Roman"/>
                          <a:ea typeface="Times New Roman"/>
                          <a:cs typeface="Times New Roman"/>
                          <a:sym typeface="Times New Roman"/>
                        </a:rPr>
                        <a:t>200 µg/kg IV bolus, then 15 µg/kg/min IV infusion</a:t>
                      </a:r>
                      <a:endParaRPr sz="1800" u="none" cap="none" strike="noStrike">
                        <a:latin typeface="Times New Roman"/>
                        <a:ea typeface="Times New Roman"/>
                        <a:cs typeface="Times New Roman"/>
                        <a:sym typeface="Times New Roman"/>
                      </a:endParaRPr>
                    </a:p>
                  </a:txBody>
                  <a:tcPr marT="0" marB="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342900" lvl="0" marL="342900" marR="0" rtl="0" algn="just">
                        <a:spcBef>
                          <a:spcPts val="0"/>
                        </a:spcBef>
                        <a:spcAft>
                          <a:spcPts val="0"/>
                        </a:spcAft>
                        <a:buClr>
                          <a:srgbClr val="000000"/>
                        </a:buClr>
                        <a:buSzPts val="1600"/>
                        <a:buFont typeface="Noto Sans Symbols"/>
                        <a:buChar char="∙"/>
                      </a:pPr>
                      <a:r>
                        <a:rPr lang="en-US" sz="1600" u="none" cap="none" strike="noStrike">
                          <a:solidFill>
                            <a:srgbClr val="000000"/>
                          </a:solidFill>
                          <a:latin typeface="Times New Roman"/>
                          <a:ea typeface="Times New Roman"/>
                          <a:cs typeface="Times New Roman"/>
                          <a:sym typeface="Times New Roman"/>
                        </a:rPr>
                        <a:t>350 µg/kg, then 15 µg/kg/min IV infusion</a:t>
                      </a:r>
                      <a:endParaRPr sz="1800" u="none" cap="none" strike="noStrike">
                        <a:latin typeface="Times New Roman"/>
                        <a:ea typeface="Times New Roman"/>
                        <a:cs typeface="Times New Roman"/>
                        <a:sym typeface="Times New Roman"/>
                      </a:endParaRPr>
                    </a:p>
                  </a:txBody>
                  <a:tcPr marT="0" marB="0" marR="68575" marL="6857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r h="4099950">
                <a:tc gridSpan="3">
                  <a:txBody>
                    <a:bodyPr/>
                    <a:lstStyle/>
                    <a:p>
                      <a:pPr indent="0" lvl="0" marL="0" marR="0" rtl="0" algn="l">
                        <a:lnSpc>
                          <a:spcPct val="200000"/>
                        </a:lnSpc>
                        <a:spcBef>
                          <a:spcPts val="0"/>
                        </a:spcBef>
                        <a:spcAft>
                          <a:spcPts val="0"/>
                        </a:spcAft>
                        <a:buNone/>
                      </a:pPr>
                      <a:r>
                        <a:rPr lang="en-US" sz="1600" u="none" cap="none" strike="noStrike">
                          <a:solidFill>
                            <a:srgbClr val="000000"/>
                          </a:solidFill>
                          <a:latin typeface="Times New Roman"/>
                          <a:ea typeface="Times New Roman"/>
                          <a:cs typeface="Times New Roman"/>
                          <a:sym typeface="Times New Roman"/>
                        </a:rPr>
                        <a:t>*Target ACTs for UFH dosing shown for HemoTec (GmbH, Switzerland) or I-Stat (Abbott) device. For Hemochron ACT (Werfen) devices, ACT goals are 50 s higher. In the case of CTO or ACS, consider higher target ACT. If IV glycoprotein IIb/IIIa receptor inhibitor is planned, target ACT 200–250 s</a:t>
                      </a:r>
                      <a:r>
                        <a:rPr b="1" lang="en-US" sz="1600" u="none" cap="none" strike="noStrike">
                          <a:solidFill>
                            <a:srgbClr val="000000"/>
                          </a:solidFill>
                          <a:latin typeface="Times New Roman"/>
                          <a:ea typeface="Times New Roman"/>
                          <a:cs typeface="Times New Roman"/>
                          <a:sym typeface="Times New Roman"/>
                        </a:rPr>
                        <a:t>.</a:t>
                      </a:r>
                      <a:endParaRPr sz="1800" u="none" cap="none" strike="noStrike">
                        <a:latin typeface="Times New Roman"/>
                        <a:ea typeface="Times New Roman"/>
                        <a:cs typeface="Times New Roman"/>
                        <a:sym typeface="Times New Roman"/>
                      </a:endParaRPr>
                    </a:p>
                    <a:p>
                      <a:pPr indent="0" lvl="0" marL="0" marR="0" rtl="0" algn="l">
                        <a:lnSpc>
                          <a:spcPct val="200000"/>
                        </a:lnSpc>
                        <a:spcBef>
                          <a:spcPts val="0"/>
                        </a:spcBef>
                        <a:spcAft>
                          <a:spcPts val="0"/>
                        </a:spcAft>
                        <a:buNone/>
                      </a:pPr>
                      <a:r>
                        <a:rPr lang="en-US" sz="16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p>
                      <a:pPr indent="0" lvl="0" marL="0" marR="0" rtl="0" algn="l">
                        <a:lnSpc>
                          <a:spcPct val="200000"/>
                        </a:lnSpc>
                        <a:spcBef>
                          <a:spcPts val="0"/>
                        </a:spcBef>
                        <a:spcAft>
                          <a:spcPts val="0"/>
                        </a:spcAft>
                        <a:buNone/>
                      </a:pPr>
                      <a:r>
                        <a:rPr lang="en-US" sz="1600" u="none" cap="none" strike="noStrike">
                          <a:solidFill>
                            <a:srgbClr val="000000"/>
                          </a:solidFill>
                          <a:latin typeface="Times New Roman"/>
                          <a:ea typeface="Times New Roman"/>
                          <a:cs typeface="Times New Roman"/>
                          <a:sym typeface="Times New Roman"/>
                        </a:rPr>
                        <a:t>ACS indicates acute coronary syndrome; ACT, activated clotting time; CTO, chronic total occlusion; IV, intravenous; PCI, percutaneous coronary intervention; SC, subcutaneous; and UFH, unfractionated heparin. </a:t>
                      </a:r>
                      <a:endParaRPr sz="18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rPr lang="en-US" sz="1800" u="none" cap="none" strike="noStrike">
                          <a:latin typeface="Times New Roman"/>
                          <a:ea typeface="Times New Roman"/>
                          <a:cs typeface="Times New Roman"/>
                          <a:sym typeface="Times New Roman"/>
                        </a:rPr>
                        <a:t> </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hMerge="1"/>
                <a:tc hMerge="1"/>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126"/>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916" name="Google Shape;916;p126"/>
          <p:cNvSpPr txBox="1"/>
          <p:nvPr/>
        </p:nvSpPr>
        <p:spPr>
          <a:xfrm>
            <a:off x="1788715" y="3699301"/>
            <a:ext cx="11052900" cy="831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dk1"/>
                </a:solidFill>
                <a:latin typeface="Arial"/>
                <a:ea typeface="Arial"/>
                <a:cs typeface="Arial"/>
                <a:sym typeface="Arial"/>
              </a:rPr>
              <a:t>General Procedural Issues for CABG </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p127"/>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922" name="Google Shape;922;p127"/>
          <p:cNvSpPr txBox="1"/>
          <p:nvPr/>
        </p:nvSpPr>
        <p:spPr>
          <a:xfrm>
            <a:off x="2781299" y="1298212"/>
            <a:ext cx="9067800" cy="1059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Perioperative Considerations in Patients Undergoing CABG</a:t>
            </a:r>
            <a:endParaRPr/>
          </a:p>
        </p:txBody>
      </p:sp>
      <p:graphicFrame>
        <p:nvGraphicFramePr>
          <p:cNvPr id="923" name="Google Shape;923;p127"/>
          <p:cNvGraphicFramePr/>
          <p:nvPr/>
        </p:nvGraphicFramePr>
        <p:xfrm>
          <a:off x="2332036" y="2743200"/>
          <a:ext cx="3000000" cy="3000000"/>
        </p:xfrm>
        <a:graphic>
          <a:graphicData uri="http://schemas.openxmlformats.org/drawingml/2006/table">
            <a:tbl>
              <a:tblPr>
                <a:noFill/>
                <a:tableStyleId>{FAB99CFA-666B-41DC-912A-D035A717E7E8}</a:tableStyleId>
              </a:tblPr>
              <a:tblGrid>
                <a:gridCol w="978700"/>
                <a:gridCol w="1028525"/>
                <a:gridCol w="7959100"/>
              </a:tblGrid>
              <a:tr h="1267225">
                <a:tc gridSpan="3">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 for Perioperative Considerations in Patients Undergoing CABG</a:t>
                      </a:r>
                      <a:endParaRPr sz="1800" u="none" cap="none" strike="noStrike">
                        <a:latin typeface="Times New Roman"/>
                        <a:ea typeface="Times New Roman"/>
                        <a:cs typeface="Times New Roman"/>
                        <a:sym typeface="Times New Roman"/>
                      </a:endParaRPr>
                    </a:p>
                    <a:p>
                      <a:pPr indent="0" lvl="0" marL="0" marR="0" rtl="0" algn="ctr">
                        <a:lnSpc>
                          <a:spcPct val="200000"/>
                        </a:lnSpc>
                        <a:spcBef>
                          <a:spcPts val="0"/>
                        </a:spcBef>
                        <a:spcAft>
                          <a:spcPts val="0"/>
                        </a:spcAft>
                        <a:buNone/>
                      </a:pPr>
                      <a:r>
                        <a:rPr lang="en-US" sz="1800" u="none" cap="none" strike="noStrike">
                          <a:latin typeface="Times New Roman"/>
                          <a:ea typeface="Times New Roman"/>
                          <a:cs typeface="Times New Roman"/>
                          <a:sym typeface="Times New Roman"/>
                        </a:rPr>
                        <a:t>Referenced studies that support the recommendation are summarized in Online Data Supplement 36.</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r>
              <a:tr h="581375">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COR</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LOE</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200000"/>
                        </a:lnSpc>
                        <a:spcBef>
                          <a:spcPts val="0"/>
                        </a:spcBef>
                        <a:spcAft>
                          <a:spcPts val="0"/>
                        </a:spcAft>
                        <a:buNone/>
                      </a:pPr>
                      <a:r>
                        <a:rPr b="1" lang="en-US" sz="1800" u="none" cap="none" strike="noStrike">
                          <a:latin typeface="Times New Roman"/>
                          <a:ea typeface="Times New Roman"/>
                          <a:cs typeface="Times New Roman"/>
                          <a:sym typeface="Times New Roman"/>
                        </a:rPr>
                        <a:t>Recommendation</a:t>
                      </a:r>
                      <a:endParaRPr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53050">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1</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44A547"/>
                    </a:solidFill>
                  </a:tcPr>
                </a:tc>
                <a:tc>
                  <a:txBody>
                    <a:bodyPr/>
                    <a:lstStyle/>
                    <a:p>
                      <a:pPr indent="0" lvl="0" marL="0" marR="0" rtl="0" algn="ctr">
                        <a:lnSpc>
                          <a:spcPct val="20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B-NR</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5ADD1"/>
                    </a:solidFill>
                  </a:tcPr>
                </a:tc>
                <a:tc>
                  <a:txBody>
                    <a:bodyPr/>
                    <a:lstStyle/>
                    <a:p>
                      <a:pPr indent="-342900" lvl="0" marL="342900" marR="0" rtl="0" algn="l">
                        <a:lnSpc>
                          <a:spcPct val="200000"/>
                        </a:lnSpc>
                        <a:spcBef>
                          <a:spcPts val="0"/>
                        </a:spcBef>
                        <a:spcAft>
                          <a:spcPts val="0"/>
                        </a:spcAft>
                        <a:buClr>
                          <a:srgbClr val="000000"/>
                        </a:buClr>
                        <a:buSzPts val="1800"/>
                        <a:buFont typeface="Calibri"/>
                        <a:buAutoNum type="arabicPeriod"/>
                      </a:pPr>
                      <a:r>
                        <a:rPr b="1" lang="en-US" sz="1800" u="none" cap="none" strike="noStrike">
                          <a:solidFill>
                            <a:srgbClr val="000000"/>
                          </a:solidFill>
                          <a:latin typeface="Times New Roman"/>
                          <a:ea typeface="Times New Roman"/>
                          <a:cs typeface="Times New Roman"/>
                          <a:sym typeface="Times New Roman"/>
                        </a:rPr>
                        <a:t>For patients undergoing CABG, establishment of multidisciplinary, evidence-based perioperative management programs is recommended to optimize analgesia, minimize opioid exposure, prevent complications and to reduce time to extubation, length of stay, and healthcare costs.</a:t>
                      </a:r>
                      <a:endParaRPr b="1" sz="1800" u="none" cap="none" strike="noStrike">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128"/>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929" name="Google Shape;929;p128"/>
          <p:cNvSpPr txBox="1"/>
          <p:nvPr/>
        </p:nvSpPr>
        <p:spPr>
          <a:xfrm>
            <a:off x="2781300" y="318599"/>
            <a:ext cx="9067800" cy="1059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Table 12. Perioperative Anesthetic and Monitoring Considerations for CABG</a:t>
            </a:r>
            <a:endParaRPr/>
          </a:p>
        </p:txBody>
      </p:sp>
      <p:graphicFrame>
        <p:nvGraphicFramePr>
          <p:cNvPr id="930" name="Google Shape;930;p128"/>
          <p:cNvGraphicFramePr/>
          <p:nvPr/>
        </p:nvGraphicFramePr>
        <p:xfrm>
          <a:off x="1981200" y="1447800"/>
          <a:ext cx="3000000" cy="3000000"/>
        </p:xfrm>
        <a:graphic>
          <a:graphicData uri="http://schemas.openxmlformats.org/drawingml/2006/table">
            <a:tbl>
              <a:tblPr>
                <a:noFill/>
                <a:tableStyleId>{FAB99CFA-666B-41DC-912A-D035A717E7E8}</a:tableStyleId>
              </a:tblPr>
              <a:tblGrid>
                <a:gridCol w="2914550"/>
                <a:gridCol w="7753450"/>
              </a:tblGrid>
              <a:tr h="256550">
                <a:tc gridSpan="2">
                  <a:txBody>
                    <a:bodyPr/>
                    <a:lstStyle/>
                    <a:p>
                      <a:pPr indent="0" lvl="0" marL="0" marR="0" rtl="0" algn="l">
                        <a:lnSpc>
                          <a:spcPct val="150000"/>
                        </a:lnSpc>
                        <a:spcBef>
                          <a:spcPts val="0"/>
                        </a:spcBef>
                        <a:spcAft>
                          <a:spcPts val="0"/>
                        </a:spcAft>
                        <a:buNone/>
                      </a:pPr>
                      <a:r>
                        <a:rPr b="1" lang="en-US" sz="1800" u="none" cap="none" strike="noStrike">
                          <a:latin typeface="Times New Roman"/>
                          <a:ea typeface="Times New Roman"/>
                          <a:cs typeface="Times New Roman"/>
                          <a:sym typeface="Times New Roman"/>
                        </a:rPr>
                        <a:t>Anesthetic </a:t>
                      </a:r>
                      <a:r>
                        <a:rPr b="1" lang="en-US" sz="1800" u="none" cap="none" strike="noStrike">
                          <a:solidFill>
                            <a:srgbClr val="000000"/>
                          </a:solidFill>
                          <a:latin typeface="Times New Roman"/>
                          <a:ea typeface="Times New Roman"/>
                          <a:cs typeface="Times New Roman"/>
                          <a:sym typeface="Times New Roman"/>
                        </a:rPr>
                        <a:t>considerations</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hMerge="1"/>
              </a:tr>
              <a:tr h="228600">
                <a:tc>
                  <a:txBody>
                    <a:bodyPr/>
                    <a:lstStyle/>
                    <a:p>
                      <a:pPr indent="0" lvl="0" marL="0" marR="0" rtl="0" algn="l">
                        <a:lnSpc>
                          <a:spcPct val="150000"/>
                        </a:lnSpc>
                        <a:spcBef>
                          <a:spcPts val="0"/>
                        </a:spcBef>
                        <a:spcAft>
                          <a:spcPts val="0"/>
                        </a:spcAft>
                        <a:buNone/>
                      </a:pPr>
                      <a:r>
                        <a:rPr lang="en-US" sz="1800" u="none" cap="none" strike="noStrike">
                          <a:solidFill>
                            <a:srgbClr val="000000"/>
                          </a:solidFill>
                          <a:latin typeface="Times New Roman"/>
                          <a:ea typeface="Times New Roman"/>
                          <a:cs typeface="Times New Roman"/>
                          <a:sym typeface="Times New Roman"/>
                        </a:rPr>
                        <a:t>Perioperative analgesia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n-US" sz="1800" u="none" cap="none" strike="noStrike">
                          <a:latin typeface="Times New Roman"/>
                          <a:ea typeface="Times New Roman"/>
                          <a:cs typeface="Times New Roman"/>
                          <a:sym typeface="Times New Roman"/>
                        </a:rPr>
                        <a:t>Nonopioid medications (e.g., acetaminophen, ketamine, dexmedetomidine) and/or regional techniques (e.g., truncal nerve blocks), particularly as part of a multimodal analgesic approach, have been shown to reduce perioperative opioid use in cardiac surgery.</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0" lvl="0" marL="0" marR="0" rtl="0" algn="l">
                        <a:lnSpc>
                          <a:spcPct val="150000"/>
                        </a:lnSpc>
                        <a:spcBef>
                          <a:spcPts val="0"/>
                        </a:spcBef>
                        <a:spcAft>
                          <a:spcPts val="0"/>
                        </a:spcAft>
                        <a:buNone/>
                      </a:pPr>
                      <a:r>
                        <a:rPr lang="en-US" sz="1800" u="none" cap="none" strike="noStrike">
                          <a:solidFill>
                            <a:srgbClr val="000000"/>
                          </a:solidFill>
                          <a:latin typeface="Times New Roman"/>
                          <a:ea typeface="Times New Roman"/>
                          <a:cs typeface="Times New Roman"/>
                          <a:sym typeface="Times New Roman"/>
                        </a:rPr>
                        <a:t>Maintenance anesthesia</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n-US" sz="1800" u="none" cap="none" strike="noStrike">
                          <a:latin typeface="Times New Roman"/>
                          <a:ea typeface="Times New Roman"/>
                          <a:cs typeface="Times New Roman"/>
                          <a:sym typeface="Times New Roman"/>
                        </a:rPr>
                        <a:t>Although volatile (versus intravenous) anesthesia may facilitate earlier extubation, recent evidence suggests that the choice of maintenance anesthetic likely does not impact mortality rate after cardiac surgery.</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0" lvl="0" marL="0" marR="0" rtl="0" algn="l">
                        <a:lnSpc>
                          <a:spcPct val="150000"/>
                        </a:lnSpc>
                        <a:spcBef>
                          <a:spcPts val="0"/>
                        </a:spcBef>
                        <a:spcAft>
                          <a:spcPts val="0"/>
                        </a:spcAft>
                        <a:buNone/>
                      </a:pPr>
                      <a:r>
                        <a:rPr lang="en-US" sz="1800" u="none" cap="none" strike="noStrike">
                          <a:solidFill>
                            <a:srgbClr val="000000"/>
                          </a:solidFill>
                          <a:latin typeface="Times New Roman"/>
                          <a:ea typeface="Times New Roman"/>
                          <a:cs typeface="Times New Roman"/>
                          <a:sym typeface="Times New Roman"/>
                        </a:rPr>
                        <a:t>Mechanical ventilation</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n-US" sz="1800" u="none" cap="none" strike="noStrike">
                          <a:latin typeface="Times New Roman"/>
                          <a:ea typeface="Times New Roman"/>
                          <a:cs typeface="Times New Roman"/>
                          <a:sym typeface="Times New Roman"/>
                        </a:rPr>
                        <a:t>An intraoperative lung-protective ventilation strategy (i.e., tidal volume of 6–8 mL/kg predicted body weight + positive end-expiratory pressure) has been shown to improve pulmonary mechanics and reduce postoperative pulmonary complications. </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0" lvl="0" marL="0" marR="0" rtl="0" algn="l">
                        <a:lnSpc>
                          <a:spcPct val="150000"/>
                        </a:lnSpc>
                        <a:spcBef>
                          <a:spcPts val="0"/>
                        </a:spcBef>
                        <a:spcAft>
                          <a:spcPts val="0"/>
                        </a:spcAft>
                        <a:buNone/>
                      </a:pPr>
                      <a:r>
                        <a:rPr lang="en-US" sz="1800" u="none" cap="none" strike="noStrike">
                          <a:solidFill>
                            <a:srgbClr val="000000"/>
                          </a:solidFill>
                          <a:latin typeface="Times New Roman"/>
                          <a:ea typeface="Times New Roman"/>
                          <a:cs typeface="Times New Roman"/>
                          <a:sym typeface="Times New Roman"/>
                        </a:rPr>
                        <a:t>Goal-directed therapy</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n-US" sz="1800" u="none" cap="none" strike="noStrike">
                          <a:latin typeface="Times New Roman"/>
                          <a:ea typeface="Times New Roman"/>
                          <a:cs typeface="Times New Roman"/>
                          <a:sym typeface="Times New Roman"/>
                        </a:rPr>
                        <a:t>Goal-directed therapy, which creates protocols for the use of fluids and vasopressors to target specific hemodynamic goals, has yielded inconsistent results and requires additional investigation to determine its use in cardiac surgery. </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129"/>
          <p:cNvSpPr txBox="1"/>
          <p:nvPr>
            <p:ph idx="12" type="sldNum"/>
          </p:nvPr>
        </p:nvSpPr>
        <p:spPr>
          <a:xfrm>
            <a:off x="14028737" y="7629525"/>
            <a:ext cx="441300" cy="438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936" name="Google Shape;936;p129"/>
          <p:cNvSpPr txBox="1"/>
          <p:nvPr/>
        </p:nvSpPr>
        <p:spPr>
          <a:xfrm>
            <a:off x="2228850" y="299624"/>
            <a:ext cx="10172700" cy="1059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Table 12. Perioperative Anesthetic and Monitoring Considerations for CABG (con’t.)</a:t>
            </a:r>
            <a:endParaRPr/>
          </a:p>
        </p:txBody>
      </p:sp>
      <p:graphicFrame>
        <p:nvGraphicFramePr>
          <p:cNvPr id="937" name="Google Shape;937;p129"/>
          <p:cNvGraphicFramePr/>
          <p:nvPr/>
        </p:nvGraphicFramePr>
        <p:xfrm>
          <a:off x="1533525" y="1524000"/>
          <a:ext cx="3000000" cy="3000000"/>
        </p:xfrm>
        <a:graphic>
          <a:graphicData uri="http://schemas.openxmlformats.org/drawingml/2006/table">
            <a:tbl>
              <a:tblPr>
                <a:noFill/>
                <a:tableStyleId>{FAB99CFA-666B-41DC-912A-D035A717E7E8}</a:tableStyleId>
              </a:tblPr>
              <a:tblGrid>
                <a:gridCol w="3159150"/>
                <a:gridCol w="8404200"/>
              </a:tblGrid>
              <a:tr h="285125">
                <a:tc gridSpan="2">
                  <a:txBody>
                    <a:bodyPr/>
                    <a:lstStyle/>
                    <a:p>
                      <a:pPr indent="0" lvl="0" marL="0" marR="0" rtl="0" algn="l">
                        <a:lnSpc>
                          <a:spcPct val="150000"/>
                        </a:lnSpc>
                        <a:spcBef>
                          <a:spcPts val="0"/>
                        </a:spcBef>
                        <a:spcAft>
                          <a:spcPts val="0"/>
                        </a:spcAft>
                        <a:buNone/>
                      </a:pPr>
                      <a:r>
                        <a:rPr b="1" lang="en-US" sz="1800" u="none" cap="none" strike="noStrike">
                          <a:latin typeface="Times New Roman"/>
                          <a:ea typeface="Times New Roman"/>
                          <a:cs typeface="Times New Roman"/>
                          <a:sym typeface="Times New Roman"/>
                        </a:rPr>
                        <a:t>TEE</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hMerge="1"/>
              </a:tr>
              <a:tr h="228600">
                <a:tc>
                  <a:txBody>
                    <a:bodyPr/>
                    <a:lstStyle/>
                    <a:p>
                      <a:pPr indent="0" lvl="0" marL="0" marR="0" rtl="0" algn="l">
                        <a:lnSpc>
                          <a:spcPct val="150000"/>
                        </a:lnSpc>
                        <a:spcBef>
                          <a:spcPts val="0"/>
                        </a:spcBef>
                        <a:spcAft>
                          <a:spcPts val="0"/>
                        </a:spcAft>
                        <a:buNone/>
                      </a:pPr>
                      <a:r>
                        <a:rPr lang="en-US" sz="1800" u="none" cap="none" strike="noStrike">
                          <a:solidFill>
                            <a:srgbClr val="000000"/>
                          </a:solidFill>
                          <a:latin typeface="Times New Roman"/>
                          <a:ea typeface="Times New Roman"/>
                          <a:cs typeface="Times New Roman"/>
                          <a:sym typeface="Times New Roman"/>
                        </a:rPr>
                        <a:t>CABG + valve procedures</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n-US" sz="1800" u="none" cap="none" strike="noStrike">
                          <a:latin typeface="Times New Roman"/>
                          <a:ea typeface="Times New Roman"/>
                          <a:cs typeface="Times New Roman"/>
                          <a:sym typeface="Times New Roman"/>
                        </a:rPr>
                        <a:t>Intraoperative TEE aids in the real-time assessment of heart valve function and pathology in those undergoing combination CABG and valve surgery.</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0" lvl="0" marL="0" marR="0" rtl="0" algn="l">
                        <a:lnSpc>
                          <a:spcPct val="150000"/>
                        </a:lnSpc>
                        <a:spcBef>
                          <a:spcPts val="0"/>
                        </a:spcBef>
                        <a:spcAft>
                          <a:spcPts val="0"/>
                        </a:spcAft>
                        <a:buNone/>
                      </a:pPr>
                      <a:r>
                        <a:rPr lang="en-US" sz="1800" u="none" cap="none" strike="noStrike">
                          <a:solidFill>
                            <a:srgbClr val="000000"/>
                          </a:solidFill>
                          <a:latin typeface="Times New Roman"/>
                          <a:ea typeface="Times New Roman"/>
                          <a:cs typeface="Times New Roman"/>
                          <a:sym typeface="Times New Roman"/>
                        </a:rPr>
                        <a:t>Isolated CABG procedures</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n-US" sz="1800" u="none" cap="none" strike="noStrike">
                          <a:latin typeface="Times New Roman"/>
                          <a:ea typeface="Times New Roman"/>
                          <a:cs typeface="Times New Roman"/>
                          <a:sym typeface="Times New Roman"/>
                        </a:rPr>
                        <a:t>The use of intraoperative TEE in isolated CABG is less established but has been shown to aid in surgical and anesthetic decision-making as a tool for real-time assessment of hemodynamic status, regional wall motion, ventricular function, valve anatomy, and diastolic function.</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3675">
                <a:tc gridSpan="2">
                  <a:txBody>
                    <a:bodyPr/>
                    <a:lstStyle/>
                    <a:p>
                      <a:pPr indent="0" lvl="0" marL="0" marR="0" rtl="0" algn="l">
                        <a:lnSpc>
                          <a:spcPct val="150000"/>
                        </a:lnSpc>
                        <a:spcBef>
                          <a:spcPts val="0"/>
                        </a:spcBef>
                        <a:spcAft>
                          <a:spcPts val="0"/>
                        </a:spcAft>
                        <a:buNone/>
                      </a:pPr>
                      <a:r>
                        <a:rPr b="1" lang="en-US" sz="1800" u="none" cap="none" strike="noStrike">
                          <a:solidFill>
                            <a:srgbClr val="000000"/>
                          </a:solidFill>
                          <a:latin typeface="Times New Roman"/>
                          <a:ea typeface="Times New Roman"/>
                          <a:cs typeface="Times New Roman"/>
                          <a:sym typeface="Times New Roman"/>
                        </a:rPr>
                        <a:t>Pulmonary artery catheters</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hMerge="1"/>
              </a:tr>
              <a:tr h="228600">
                <a:tc>
                  <a:txBody>
                    <a:bodyPr/>
                    <a:lstStyle/>
                    <a:p>
                      <a:pPr indent="0" lvl="0" marL="0" marR="0" rtl="0" algn="l">
                        <a:lnSpc>
                          <a:spcPct val="150000"/>
                        </a:lnSpc>
                        <a:spcBef>
                          <a:spcPts val="0"/>
                        </a:spcBef>
                        <a:spcAft>
                          <a:spcPts val="0"/>
                        </a:spcAft>
                        <a:buNone/>
                      </a:pPr>
                      <a:r>
                        <a:rPr lang="en-US" sz="1800" u="none" cap="none" strike="noStrike">
                          <a:solidFill>
                            <a:srgbClr val="000000"/>
                          </a:solidFill>
                          <a:latin typeface="Times New Roman"/>
                          <a:ea typeface="Times New Roman"/>
                          <a:cs typeface="Times New Roman"/>
                          <a:sym typeface="Times New Roman"/>
                        </a:rPr>
                        <a:t>High-risk surgery</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n-US" sz="1800" u="none" cap="none" strike="noStrike">
                          <a:latin typeface="Times New Roman"/>
                          <a:ea typeface="Times New Roman"/>
                          <a:cs typeface="Times New Roman"/>
                          <a:sym typeface="Times New Roman"/>
                        </a:rPr>
                        <a:t>Highly selective use of pulmonary artery catheters for high-risk patients (i.e., older, with congestive heart failure, pulmonary hypertension, or previous multiple valve procedures) may be safe and may potentially aid in the surveillance and treatment of hemodynamic instability.</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8600">
                <a:tc>
                  <a:txBody>
                    <a:bodyPr/>
                    <a:lstStyle/>
                    <a:p>
                      <a:pPr indent="0" lvl="0" marL="0" marR="0" rtl="0" algn="l">
                        <a:lnSpc>
                          <a:spcPct val="150000"/>
                        </a:lnSpc>
                        <a:spcBef>
                          <a:spcPts val="0"/>
                        </a:spcBef>
                        <a:spcAft>
                          <a:spcPts val="0"/>
                        </a:spcAft>
                        <a:buNone/>
                      </a:pPr>
                      <a:r>
                        <a:rPr lang="en-US" sz="1800" u="none" cap="none" strike="noStrike">
                          <a:solidFill>
                            <a:srgbClr val="000000"/>
                          </a:solidFill>
                          <a:latin typeface="Times New Roman"/>
                          <a:ea typeface="Times New Roman"/>
                          <a:cs typeface="Times New Roman"/>
                          <a:sym typeface="Times New Roman"/>
                        </a:rPr>
                        <a:t>Low-risk surgery</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0" marR="0" rtl="0" algn="l">
                        <a:lnSpc>
                          <a:spcPct val="150000"/>
                        </a:lnSpc>
                        <a:spcBef>
                          <a:spcPts val="0"/>
                        </a:spcBef>
                        <a:spcAft>
                          <a:spcPts val="0"/>
                        </a:spcAft>
                        <a:buNone/>
                      </a:pPr>
                      <a:r>
                        <a:rPr lang="en-US" sz="1800" u="none" cap="none" strike="noStrike">
                          <a:latin typeface="Times New Roman"/>
                          <a:ea typeface="Times New Roman"/>
                          <a:cs typeface="Times New Roman"/>
                          <a:sym typeface="Times New Roman"/>
                        </a:rPr>
                        <a:t>The use of pulmonary artery catheters in low-risk or clinically stable patients is discouraged because the practice is associated with increased interventions that incur greater healthcare expense without associated improvement in  morbidity or mortality.</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plit 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hoto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losing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Transition Slid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Simp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Image Righ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